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37259" y="365760"/>
            <a:ext cx="10041573" cy="1417320"/>
          </a:xfrm>
        </p:spPr>
        <p:txBody>
          <a:bodyPr>
            <a:noAutofit/>
          </a:bodyPr>
          <a:lstStyle/>
          <a:p>
            <a:r>
              <a:rPr lang="ru-RU" sz="4400" dirty="0" smtClean="0"/>
              <a:t>Как разрешить конфликт между п</a:t>
            </a:r>
            <a:r>
              <a:rPr lang="ru-RU" sz="4400" dirty="0" smtClean="0"/>
              <a:t>реподавателем и студентом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0" y="1897380"/>
            <a:ext cx="8823960" cy="496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5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8700" y="342900"/>
            <a:ext cx="106527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Разрядить </a:t>
            </a:r>
            <a:r>
              <a:rPr lang="ru-RU" sz="3200" b="1" dirty="0" smtClean="0">
                <a:solidFill>
                  <a:srgbClr val="FF0000"/>
                </a:solidFill>
              </a:rPr>
              <a:t>обстановку</a:t>
            </a:r>
            <a:endParaRPr lang="ru-RU" sz="3200" dirty="0"/>
          </a:p>
          <a:p>
            <a:r>
              <a:rPr lang="ru-RU" sz="3200" dirty="0"/>
              <a:t>Хорошо бы находить творческие и неординарные решения выхода из сложной ситуации. Если в конфликте много негативных эмоций, лучше вначале разрядить обстановку, а потом уже решать</a:t>
            </a:r>
            <a:r>
              <a:rPr lang="ru-RU" sz="32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/>
              <a:t>При </a:t>
            </a:r>
            <a:r>
              <a:rPr lang="ru-RU" sz="3200" dirty="0"/>
              <a:t>разрешении конфликта необходимо придерживаться спокойного и уверенного голоса и тона. Важно демонстрировать свою заинтересованность в положительном исходе сложившейся ситуации. Решения выхода из ситуации обсуждать совместно, определить наиболее подходящие для обеих сторон.</a:t>
            </a:r>
          </a:p>
        </p:txBody>
      </p:sp>
    </p:spTree>
    <p:extLst>
      <p:ext uri="{BB962C8B-B14F-4D97-AF65-F5344CB8AC3E}">
        <p14:creationId xmlns:p14="http://schemas.microsoft.com/office/powerpoint/2010/main" val="47903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7261" y="706874"/>
            <a:ext cx="106984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Стоит ли вмешиваться родителям</a:t>
            </a:r>
            <a:r>
              <a:rPr lang="ru-RU" sz="2800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ru-RU" sz="2800" dirty="0" smtClean="0"/>
              <a:t>Если </a:t>
            </a:r>
            <a:r>
              <a:rPr lang="ru-RU" sz="2800" dirty="0"/>
              <a:t>отношения не сложились, в первую очередь следует попробовать решить проблемы с преподавателем, не привлекая никого со стороны. Частая причина конфликтов – банальное непонимание</a:t>
            </a:r>
            <a:r>
              <a:rPr lang="ru-RU" sz="2800" dirty="0" smtClean="0"/>
              <a:t>.</a:t>
            </a:r>
            <a:endParaRPr lang="ru-RU" sz="2800" dirty="0"/>
          </a:p>
          <a:p>
            <a:r>
              <a:rPr lang="ru-RU" sz="2800" dirty="0" smtClean="0"/>
              <a:t>-Если </a:t>
            </a:r>
            <a:r>
              <a:rPr lang="ru-RU" sz="2800" dirty="0"/>
              <a:t>родители вмешиваются в конфликт, отмечает эксперт, то преподавателю необходимо их выслушать и поставить себя на их место, понять их переживания. Но лучше разрешать ситуацию без их участия, если этого не получится, можно пригласить нейтрального посредника, который не будет защищать ничью сторону и поможет найти взаимоприемлемые решения.</a:t>
            </a:r>
          </a:p>
        </p:txBody>
      </p:sp>
    </p:spTree>
    <p:extLst>
      <p:ext uri="{BB962C8B-B14F-4D97-AF65-F5344CB8AC3E}">
        <p14:creationId xmlns:p14="http://schemas.microsoft.com/office/powerpoint/2010/main" val="98573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7780" y="396300"/>
            <a:ext cx="99593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Важно помнить о последствиях, которые могут произойти, если ситуация между преподавателем и студентом не будет решена. В частности</a:t>
            </a:r>
            <a:r>
              <a:rPr lang="ru-RU" sz="3200" dirty="0" smtClean="0"/>
              <a:t>:</a:t>
            </a:r>
            <a:endParaRPr lang="ru-RU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/>
              <a:t>ухудшение успеваемости, дисциплины со стороны студента;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/>
              <a:t>нарушение личных и деловых взаимоотношений;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/>
              <a:t>ухудшение социально-психологического климата в учебной группе;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/>
              <a:t>негативные переживания из-за неразрешенной 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9493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868679"/>
            <a:ext cx="9966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Студент  </a:t>
            </a:r>
            <a:r>
              <a:rPr lang="ru-RU" sz="3200" dirty="0"/>
              <a:t>должен понимать, что все его </a:t>
            </a:r>
            <a:r>
              <a:rPr lang="ru-RU" sz="3200" dirty="0" smtClean="0"/>
              <a:t>педагоги </a:t>
            </a:r>
            <a:r>
              <a:rPr lang="ru-RU" sz="3200" dirty="0"/>
              <a:t>– тоже люди, которые в некоторых ситуациях могут вести себя некорректно. </a:t>
            </a:r>
            <a:endParaRPr lang="ru-RU" sz="3200" dirty="0" smtClean="0"/>
          </a:p>
          <a:p>
            <a:r>
              <a:rPr lang="ru-RU" sz="3200" dirty="0" smtClean="0"/>
              <a:t>При </a:t>
            </a:r>
            <a:r>
              <a:rPr lang="ru-RU" sz="3200" dirty="0"/>
              <a:t>этом знать это полезно не только </a:t>
            </a:r>
            <a:r>
              <a:rPr lang="ru-RU" sz="3200" dirty="0" smtClean="0"/>
              <a:t>студентам, </a:t>
            </a:r>
            <a:r>
              <a:rPr lang="ru-RU" sz="3200" dirty="0"/>
              <a:t>но и их родителям, так как при возникновении спорных ситуаций взрослые люди должны собраться и обсудить между собой, по какой причине возникла такая ситуация и что нужно сделать, чтобы в дальнейшем </a:t>
            </a:r>
            <a:r>
              <a:rPr lang="ru-RU" sz="3200" dirty="0" smtClean="0"/>
              <a:t>групповая работа </a:t>
            </a:r>
            <a:r>
              <a:rPr lang="ru-RU" sz="3200" dirty="0"/>
              <a:t>для всех была комфортной.</a:t>
            </a:r>
          </a:p>
        </p:txBody>
      </p:sp>
    </p:spTree>
    <p:extLst>
      <p:ext uri="{BB962C8B-B14F-4D97-AF65-F5344CB8AC3E}">
        <p14:creationId xmlns:p14="http://schemas.microsoft.com/office/powerpoint/2010/main" val="229352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0" y="803493"/>
            <a:ext cx="90297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/>
              <a:t>Конфликт студента и преподавателя – не такая уж редкая ситуация. Иногда причина заключается в плохом поведении и нежелании выполнять требования педагога, в других случаях – взаимная неприязнь сторон, но бывает и банальная история – предвзятое отношение преподавателя к студенту.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6792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40180" y="274320"/>
            <a:ext cx="101726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Почему возникают </a:t>
            </a:r>
            <a:r>
              <a:rPr lang="ru-RU" sz="3600" b="1" dirty="0" smtClean="0">
                <a:solidFill>
                  <a:srgbClr val="FF0000"/>
                </a:solidFill>
              </a:rPr>
              <a:t>конфликты</a:t>
            </a:r>
          </a:p>
          <a:p>
            <a:r>
              <a:rPr lang="ru-RU" sz="3600" dirty="0"/>
              <a:t>Конфликты между преподавателем и студентом возникают по разным причинам, среди которых можно выделить следующие</a:t>
            </a:r>
            <a:r>
              <a:rPr lang="ru-RU" sz="3600" dirty="0" smtClean="0"/>
              <a:t>:</a:t>
            </a:r>
            <a:endParaRPr lang="ru-RU" sz="3600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600" dirty="0" smtClean="0"/>
              <a:t>действия </a:t>
            </a:r>
            <a:r>
              <a:rPr lang="ru-RU" sz="3600" dirty="0"/>
              <a:t>студентов, связанные с их учебно-профессиональной деятельностью. Например, они не выполняют требования преподавателя или делают это некачественно.</a:t>
            </a:r>
          </a:p>
        </p:txBody>
      </p:sp>
    </p:spTree>
    <p:extLst>
      <p:ext uri="{BB962C8B-B14F-4D97-AF65-F5344CB8AC3E}">
        <p14:creationId xmlns:p14="http://schemas.microsoft.com/office/powerpoint/2010/main" val="83166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студент"/>
          <p:cNvSpPr>
            <a:spLocks noChangeAspect="1" noChangeArrowheads="1"/>
          </p:cNvSpPr>
          <p:nvPr/>
        </p:nvSpPr>
        <p:spPr bwMode="auto">
          <a:xfrm>
            <a:off x="2926080" y="1764169"/>
            <a:ext cx="4481830" cy="2832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4360" y="548640"/>
            <a:ext cx="11109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600" dirty="0" smtClean="0"/>
              <a:t>действия </a:t>
            </a:r>
            <a:r>
              <a:rPr lang="ru-RU" sz="3600" dirty="0"/>
              <a:t>преподавателя как его реакция на поведение или результат деятельности студента: неудачное замечание, сарказм, угрозы, использование системы наказания.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600" dirty="0" smtClean="0"/>
              <a:t>отношения</a:t>
            </a:r>
            <a:r>
              <a:rPr lang="ru-RU" sz="3600" dirty="0"/>
              <a:t>, возникающие в сфере эмоционально-личностных отношений преподавателя и студентов. Например, преподаватель может использовать свой статус для давления на студента, что приводит к личной неприязни и затяжному конфликту.</a:t>
            </a:r>
          </a:p>
        </p:txBody>
      </p:sp>
    </p:spTree>
    <p:extLst>
      <p:ext uri="{BB962C8B-B14F-4D97-AF65-F5344CB8AC3E}">
        <p14:creationId xmlns:p14="http://schemas.microsoft.com/office/powerpoint/2010/main" val="147288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274320"/>
            <a:ext cx="10972800" cy="6631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В Беларуси в рамках диссертационного исследования был проведен опрос студентов, который показал, что около 70% из них испытывают неприязнь к некоторым преподавателем, связанную со следующими факторами</a:t>
            </a:r>
            <a:r>
              <a:rPr lang="ru-RU" sz="3200" dirty="0" smtClean="0"/>
              <a:t>:</a:t>
            </a:r>
            <a:endParaRPr lang="ru-RU" sz="3200" dirty="0"/>
          </a:p>
          <a:p>
            <a:r>
              <a:rPr lang="ru-RU" sz="3200" dirty="0" smtClean="0"/>
              <a:t>-преподаватель </a:t>
            </a:r>
            <a:r>
              <a:rPr lang="ru-RU" sz="3200" dirty="0"/>
              <a:t>враждебно относится к студентам – 67%;</a:t>
            </a:r>
          </a:p>
          <a:p>
            <a:r>
              <a:rPr lang="ru-RU" sz="3200" dirty="0" smtClean="0"/>
              <a:t>-преподаватель </a:t>
            </a:r>
            <a:r>
              <a:rPr lang="ru-RU" sz="3200" dirty="0"/>
              <a:t>демонстрирует отрицательные качества – 53%;</a:t>
            </a:r>
          </a:p>
          <a:p>
            <a:r>
              <a:rPr lang="ru-RU" sz="3200" dirty="0" smtClean="0"/>
              <a:t>-преподаватель </a:t>
            </a:r>
            <a:r>
              <a:rPr lang="ru-RU" sz="3200" dirty="0"/>
              <a:t>несправедливо оценивает знания – 29%;</a:t>
            </a:r>
          </a:p>
          <a:p>
            <a:r>
              <a:rPr lang="ru-RU" sz="3200" dirty="0" smtClean="0"/>
              <a:t>-учитель </a:t>
            </a:r>
            <a:r>
              <a:rPr lang="ru-RU" sz="3200" dirty="0"/>
              <a:t>плохо владеет своей специальностью – 12%.</a:t>
            </a:r>
          </a:p>
        </p:txBody>
      </p:sp>
    </p:spTree>
    <p:extLst>
      <p:ext uri="{BB962C8B-B14F-4D97-AF65-F5344CB8AC3E}">
        <p14:creationId xmlns:p14="http://schemas.microsoft.com/office/powerpoint/2010/main" val="51983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4440" y="1280160"/>
            <a:ext cx="99441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Как избежать развития </a:t>
            </a:r>
            <a:r>
              <a:rPr lang="ru-RU" sz="3200" b="1" dirty="0" smtClean="0">
                <a:solidFill>
                  <a:srgbClr val="FF0000"/>
                </a:solidFill>
              </a:rPr>
              <a:t>конфликта</a:t>
            </a:r>
          </a:p>
          <a:p>
            <a:r>
              <a:rPr lang="ru-RU" sz="3200" dirty="0"/>
              <a:t>В первую очередь необходимо определить, в чем заключаются на самом деле причины конфликта. Если это связано с отсутствием взаимопонимания, то диалог поможет выяснить противоречия и разногласия. Важно, чтобы преподаватель строил отношения на принципах равенства. </a:t>
            </a:r>
          </a:p>
        </p:txBody>
      </p:sp>
    </p:spTree>
    <p:extLst>
      <p:ext uri="{BB962C8B-B14F-4D97-AF65-F5344CB8AC3E}">
        <p14:creationId xmlns:p14="http://schemas.microsoft.com/office/powerpoint/2010/main" val="13486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2940" y="431304"/>
            <a:ext cx="113385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Четко </a:t>
            </a:r>
            <a:r>
              <a:rPr lang="ru-RU" sz="2800" b="1" dirty="0" smtClean="0">
                <a:solidFill>
                  <a:srgbClr val="FF0000"/>
                </a:solidFill>
              </a:rPr>
              <a:t>аргументировать</a:t>
            </a:r>
            <a:endParaRPr lang="ru-RU" sz="2800" b="1" dirty="0">
              <a:solidFill>
                <a:srgbClr val="FF0000"/>
              </a:solidFill>
            </a:endParaRPr>
          </a:p>
          <a:p>
            <a:r>
              <a:rPr lang="ru-RU" sz="2800" dirty="0"/>
              <a:t>Вместе с тем, уверена эксперт, обязанность в разрешении и недопущении таких конфликтов должна, в первую очередь, лежать на преподавателе. Например, важно, чтобы выставляя отметку, педагог мог ее обосновать так, чтобы студенту было понятно, а на основе этих замечаний можно было улучшить качество своей работы. Если есть претензии к посещаемости или работе на занятиях, следует их четко аргументировать, не избегать и не «мстить» студенту с помощью, например, отказа от отработки или ее игнорирования. На занятиях необходимо создать доброжелательную обстановку, ситуации сотрудничества и творческого взаимообмена. Благополучное разрешение такого конфликта зависит от этого типа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val="363186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0120" y="502920"/>
            <a:ext cx="105841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Не зацикливаться на личности оппонента</a:t>
            </a:r>
          </a:p>
          <a:p>
            <a:endParaRPr lang="ru-RU" sz="3200" b="1" dirty="0">
              <a:solidFill>
                <a:srgbClr val="FF0000"/>
              </a:solidFill>
            </a:endParaRPr>
          </a:p>
          <a:p>
            <a:r>
              <a:rPr lang="ru-RU" sz="3200" dirty="0"/>
              <a:t>Если студент и преподаватель хотят разрешить конфликт, они должны сосредоточиться на своих интересах, которые на самом деле имеют много точек соприкосновения, а не на личности оппонента. Не будет лишним, если каждый из участников посмотрит на сложившуюся ситуацию глазами своего оппонента. Осознает, какие возникли барьеры для конструктивного выхода из ситуации, какие возможные мотивы действий были у каждого участника.</a:t>
            </a:r>
          </a:p>
        </p:txBody>
      </p:sp>
    </p:spTree>
    <p:extLst>
      <p:ext uri="{BB962C8B-B14F-4D97-AF65-F5344CB8AC3E}">
        <p14:creationId xmlns:p14="http://schemas.microsoft.com/office/powerpoint/2010/main" val="62225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716</Words>
  <Application>Microsoft Office PowerPoint</Application>
  <PresentationFormat>Широкоэкранный</PresentationFormat>
  <Paragraphs>32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Легкий дым</vt:lpstr>
      <vt:lpstr>Как разрешить конфликт между преподавателем и студентом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должен вести себя педагог  с учениками</dc:title>
  <dc:creator>Мамбетова Айнура</dc:creator>
  <cp:lastModifiedBy>Мамбетова Айнура</cp:lastModifiedBy>
  <cp:revision>5</cp:revision>
  <dcterms:created xsi:type="dcterms:W3CDTF">2023-04-23T08:48:40Z</dcterms:created>
  <dcterms:modified xsi:type="dcterms:W3CDTF">2023-04-23T09:47:08Z</dcterms:modified>
</cp:coreProperties>
</file>