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4" r:id="rId2"/>
    <p:sldId id="256" r:id="rId3"/>
    <p:sldId id="275" r:id="rId4"/>
    <p:sldId id="276" r:id="rId5"/>
    <p:sldId id="259" r:id="rId6"/>
    <p:sldId id="277" r:id="rId7"/>
    <p:sldId id="261" r:id="rId8"/>
    <p:sldId id="278" r:id="rId9"/>
    <p:sldId id="279" r:id="rId10"/>
    <p:sldId id="280" r:id="rId11"/>
    <p:sldId id="281" r:id="rId12"/>
    <p:sldId id="283" r:id="rId13"/>
    <p:sldId id="282" r:id="rId14"/>
    <p:sldId id="257" r:id="rId15"/>
    <p:sldId id="258" r:id="rId16"/>
    <p:sldId id="260" r:id="rId17"/>
    <p:sldId id="285" r:id="rId18"/>
    <p:sldId id="262" r:id="rId19"/>
    <p:sldId id="286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A43C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2094" y="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/>
              <a:t>Образец текста</a:t>
            </a:r>
          </a:p>
          <a:p>
            <a:pPr lvl="1" eaLnBrk="1" latinLnBrk="0" hangingPunct="1"/>
            <a:r>
              <a:rPr lang="ru-RU"/>
              <a:t>Второй уровень</a:t>
            </a:r>
          </a:p>
          <a:p>
            <a:pPr lvl="2" eaLnBrk="1" latinLnBrk="0" hangingPunct="1"/>
            <a:r>
              <a:rPr lang="ru-RU"/>
              <a:t>Третий уровень</a:t>
            </a:r>
          </a:p>
          <a:p>
            <a:pPr lvl="3" eaLnBrk="1" latinLnBrk="0" hangingPunct="1"/>
            <a:r>
              <a:rPr lang="ru-RU"/>
              <a:t>Четвертый уровень</a:t>
            </a:r>
          </a:p>
          <a:p>
            <a:pPr lvl="4" eaLnBrk="1" latinLnBrk="0" hangingPunct="1"/>
            <a:r>
              <a:rPr lang="ru-RU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/>
              <a:t>Образец текста</a:t>
            </a:r>
          </a:p>
          <a:p>
            <a:pPr lvl="1" eaLnBrk="1" latinLnBrk="0" hangingPunct="1"/>
            <a:r>
              <a:rPr kumimoji="0" lang="ru-RU"/>
              <a:t>Второй уровень</a:t>
            </a:r>
          </a:p>
          <a:p>
            <a:pPr lvl="2" eaLnBrk="1" latinLnBrk="0" hangingPunct="1"/>
            <a:r>
              <a:rPr kumimoji="0" lang="ru-RU"/>
              <a:t>Третий уровень</a:t>
            </a:r>
          </a:p>
          <a:p>
            <a:pPr lvl="3" eaLnBrk="1" latinLnBrk="0" hangingPunct="1"/>
            <a:r>
              <a:rPr kumimoji="0" lang="ru-RU"/>
              <a:t>Четвертый уровень</a:t>
            </a:r>
          </a:p>
          <a:p>
            <a:pPr lvl="4" eaLnBrk="1" latinLnBrk="0" hangingPunct="1"/>
            <a:r>
              <a:rPr kumimoji="0" lang="ru-RU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F9280E7-B585-48D6-8EB6-29799BF6CDAF}" type="datetimeFigureOut">
              <a:rPr lang="ru-RU" smtClean="0"/>
              <a:t>30.11.2016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E1F2C170-E274-4A54-81F8-87B85360E705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ru-RU" sz="5400" i="1" dirty="0">
                <a:solidFill>
                  <a:srgbClr val="FF0000"/>
                </a:solidFill>
              </a:rPr>
              <a:t>Понятие профессионально -педагогической этике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i="1" dirty="0"/>
              <a:t>профессиональный педагогический долг; </a:t>
            </a:r>
          </a:p>
          <a:p>
            <a:r>
              <a:rPr lang="ru-RU" sz="3200" i="1" dirty="0"/>
              <a:t>педагогическая справедливость;</a:t>
            </a:r>
          </a:p>
          <a:p>
            <a:r>
              <a:rPr lang="ru-RU" sz="3200" i="1" dirty="0"/>
              <a:t>педагогическая честь;</a:t>
            </a:r>
          </a:p>
          <a:p>
            <a:r>
              <a:rPr lang="ru-RU" sz="3200" i="1" dirty="0"/>
              <a:t>педагогический авторитет.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Категории педагогической этики</a:t>
            </a:r>
          </a:p>
        </p:txBody>
      </p:sp>
      <p:pic>
        <p:nvPicPr>
          <p:cNvPr id="10242" name="Picture 2" descr="C:\Users\Acer\Desktop\16\i (2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76056" y="4149080"/>
            <a:ext cx="3672408" cy="252028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688632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000" dirty="0">
                <a:solidFill>
                  <a:srgbClr val="FF0000"/>
                </a:solidFill>
              </a:rPr>
              <a:t> 		</a:t>
            </a:r>
            <a:r>
              <a:rPr lang="ru-RU" sz="2400" b="1" i="1" dirty="0">
                <a:solidFill>
                  <a:srgbClr val="FF0000"/>
                </a:solidFill>
              </a:rPr>
              <a:t>Профессиональный педагогический долг </a:t>
            </a:r>
            <a:r>
              <a:rPr lang="ru-RU" sz="2000" dirty="0"/>
              <a:t>- одна из важнейших категорий педагогической этики. В этом понятии концентрируются представления о совокупности требований и моральных предписаний, предъявляемых обществом к личности учителя, к выполнению профессиональных обязанностей: осуществлять определённые трудовые функции, преимущественно интеллектуальные, правильно строить взаимоотношения с учащимися, их родителями (рассмотрение этой проблемы явилось темой настоящего реферата), коллегами по работе, глубоко осознавать свой отношение к выбранной профессии, ученическому и педагогическому коллективу и обществу в целом. Основой профессионального педагогического долга являются объективные и актуальные потребности общества в обучении и воспитании подрастающих поколений.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/>
              <a:t>		</a:t>
            </a:r>
            <a:r>
              <a:rPr lang="ru-RU" sz="2800" b="1" i="1" dirty="0">
                <a:solidFill>
                  <a:srgbClr val="FF0000"/>
                </a:solidFill>
              </a:rPr>
              <a:t>Педагогическая справедливость </a:t>
            </a:r>
            <a:r>
              <a:rPr lang="ru-RU" sz="2400" dirty="0"/>
              <a:t>имеет специфические черты, представляя собой своеобразное мерило объективности учителя, уровня его нравственной воспитанности (доброты, принципиальности, человечности), проявляющейся в его оценках поступках учащихся, их отношения к учёбе, общественно полезной деятельности и т.д. Справедливость это нравственное качество учителя и оценка мер его воздействия на учащихся, соответствующая их реальным заслугам перед коллективом.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76064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  		</a:t>
            </a:r>
            <a:r>
              <a:rPr lang="ru-RU" b="1" i="1" dirty="0">
                <a:solidFill>
                  <a:srgbClr val="FF0000"/>
                </a:solidFill>
              </a:rPr>
              <a:t>Профессиональная честь в педагогике </a:t>
            </a:r>
            <a:r>
              <a:rPr lang="ru-RU" b="1" i="1" dirty="0"/>
              <a:t>- </a:t>
            </a:r>
            <a:r>
              <a:rPr lang="ru-RU" dirty="0"/>
              <a:t>это понятие, выражающее не только осознание учителем своей значимости, но и общественное признание, общественное уважение его моральных заслуг и качеств.</a:t>
            </a:r>
          </a:p>
          <a:p>
            <a:pPr>
              <a:buNone/>
            </a:pPr>
            <a:r>
              <a:rPr lang="ru-RU" dirty="0">
                <a:solidFill>
                  <a:srgbClr val="FF0000"/>
                </a:solidFill>
              </a:rPr>
              <a:t>		</a:t>
            </a:r>
            <a:r>
              <a:rPr lang="ru-RU" b="1" i="1" dirty="0">
                <a:solidFill>
                  <a:srgbClr val="FF0000"/>
                </a:solidFill>
              </a:rPr>
              <a:t>Педагогический авторитет учителя </a:t>
            </a:r>
            <a:r>
              <a:rPr lang="ru-RU" dirty="0"/>
              <a:t>- это его моральный статус в коллективе учащихся и коллег, это своеобразная форма дисциплины, при помощи которой авторитетный и уважаемый учитель регулирует поведение воспитуемых, влияет на их убеждения.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-1"/>
            <a:ext cx="9112210" cy="69335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491879" y="620688"/>
            <a:ext cx="5400601" cy="4708981"/>
          </a:xfrm>
          <a:prstGeom prst="rect">
            <a:avLst/>
          </a:prstGeom>
          <a:noFill/>
        </p:spPr>
        <p:txBody>
          <a:bodyPr wrap="square" lIns="91440" tIns="45720" rIns="91440" bIns="45720" anchor="ctr">
            <a:spAutoFit/>
          </a:bodyPr>
          <a:lstStyle/>
          <a:p>
            <a:pPr lvl="1"/>
            <a:r>
              <a:rPr lang="ru-RU" sz="2000" dirty="0"/>
              <a:t>Передача духовного, социального и производственного опыта последующим поколениям людей была и остается важнейшим условием существования и развития человеческого общества и одной из его существенных функций. Это обуславливает необходимость критически переосмысливать некоторые идеи, проблемные вопросы педагогики как науки и учебной дисциплины, искать новые и совершенствовать существующие способы модернизации обучения и воспитания.</a:t>
            </a:r>
            <a:endParaRPr lang="ru-RU" sz="2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944" y="0"/>
            <a:ext cx="9129056" cy="69020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4067944" y="188641"/>
            <a:ext cx="5076056" cy="666935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fontAlgn="base"/>
            <a:r>
              <a:rPr lang="ru-RU" sz="2200" dirty="0"/>
              <a:t>	Повышение качества педагогической и воспитательной деятельности учителя предполагает создание условий, необходимых для целенаправленного развития педагогической этики учителя. В.А. Сухомлинский подчеркивал, что учитель становится воспитателем, лишь овладев тончайшим инструментом, этикой. 	Этика – это «практическая философия воспитания». Без знания теории морали сегодня не может быть полноценной профессиональная подготовка будущего специалиста-педагога.</a:t>
            </a:r>
          </a:p>
          <a:p>
            <a:pPr algn="ctr"/>
            <a:br>
              <a:rPr lang="ru-RU" sz="2200" dirty="0"/>
            </a:br>
            <a:endParaRPr lang="ru-RU" sz="2200" b="1" cap="none" spc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36512" y="-1"/>
            <a:ext cx="9144000" cy="685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3851920" y="260648"/>
            <a:ext cx="5112568" cy="452431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3600" b="1" i="1" dirty="0">
                <a:solidFill>
                  <a:srgbClr val="002060"/>
                </a:solidFill>
              </a:rPr>
              <a:t>Педагогическая </a:t>
            </a:r>
            <a:r>
              <a:rPr lang="ru-RU" sz="3600" b="1" i="1" dirty="0" err="1">
                <a:solidFill>
                  <a:srgbClr val="002060"/>
                </a:solidFill>
              </a:rPr>
              <a:t>эмпатия</a:t>
            </a:r>
            <a:r>
              <a:rPr lang="ru-RU" sz="3600" b="1" i="1" dirty="0">
                <a:solidFill>
                  <a:srgbClr val="002060"/>
                </a:solidFill>
              </a:rPr>
              <a:t> </a:t>
            </a:r>
            <a:r>
              <a:rPr lang="ru-RU" sz="3600" dirty="0">
                <a:solidFill>
                  <a:srgbClr val="FF0000"/>
                </a:solidFill>
              </a:rPr>
              <a:t>– умение принять точку зрения ученика, родителя, коллеги. Понимание другого человека, опирающееся на анализ его личности</a:t>
            </a:r>
            <a:r>
              <a:rPr lang="kk-KZ" sz="3600" dirty="0">
                <a:solidFill>
                  <a:srgbClr val="FF0000"/>
                </a:solidFill>
              </a:rPr>
              <a:t>.</a:t>
            </a:r>
            <a:endParaRPr lang="ru-RU" sz="3600" b="1" cap="none" spc="50" dirty="0">
              <a:ln w="11430"/>
              <a:solidFill>
                <a:srgbClr val="FF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Acer\Desktop\менин сабактарым\1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79512" y="332656"/>
            <a:ext cx="4464496" cy="6186309"/>
          </a:xfrm>
          <a:prstGeom prst="rect">
            <a:avLst/>
          </a:prstGeom>
          <a:solidFill>
            <a:schemeClr val="bg1"/>
          </a:solidFill>
        </p:spPr>
        <p:txBody>
          <a:bodyPr wrap="square" lIns="91440" tIns="45720" rIns="91440" bIns="45720"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r>
              <a:rPr lang="ru-RU" sz="2200" b="1" i="1" dirty="0">
                <a:solidFill>
                  <a:srgbClr val="00B050"/>
                </a:solidFill>
              </a:rPr>
              <a:t>В профессиональной педагогической этике нравственные чувства учителя рассматриваются как эмоциональная сторона его духовной деятельности, характеризующая наряду с убеждениями субъективную моральную позицию по отношению к профессиональной деятельности и участникам воспитательного процесса. Нравственные чувства выступают как средство формирования личности и как одна из задач нравственного воспитания.</a:t>
            </a:r>
            <a:endParaRPr lang="ru-RU" sz="2200" b="1" i="1" cap="none" spc="150" dirty="0">
              <a:ln w="11430"/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5122912" cy="54586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b="1" i="1" dirty="0">
                <a:solidFill>
                  <a:srgbClr val="FF0000"/>
                </a:solidFill>
              </a:rPr>
              <a:t>		Педагогическая мораль </a:t>
            </a:r>
            <a:r>
              <a:rPr lang="ru-RU" dirty="0"/>
              <a:t>- это система нравственных требований, предъявляемых к учителю в его отношении к самому себе, к своей профессии, к обществу, к детям и остальным участникам учебно-воспитательного процесса. Она выступает одним из регуляторов поведения учителя в педагогическом труде.</a:t>
            </a:r>
          </a:p>
        </p:txBody>
      </p:sp>
      <p:pic>
        <p:nvPicPr>
          <p:cNvPr id="5" name="Picture 3" descr="C:\Users\Acer\Desktop\16\i (1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60648"/>
            <a:ext cx="2898998" cy="3106069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22072" y="1102380"/>
            <a:ext cx="47525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Контрольные</a:t>
            </a:r>
            <a:r>
              <a:rPr lang="ru-RU" sz="2800" dirty="0"/>
              <a:t> </a:t>
            </a:r>
            <a:r>
              <a:rPr lang="ru-RU" sz="2800" b="1" dirty="0"/>
              <a:t>вопросы</a:t>
            </a:r>
            <a:r>
              <a:rPr lang="en-US" sz="2800" b="1" dirty="0"/>
              <a:t>:</a:t>
            </a:r>
            <a:r>
              <a:rPr lang="ru-RU" dirty="0"/>
              <a:t>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03648" y="1988840"/>
            <a:ext cx="47900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1.Что такое профессиональная этика</a:t>
            </a:r>
            <a:r>
              <a:rPr lang="en-US" dirty="0"/>
              <a:t> ?</a:t>
            </a:r>
            <a:r>
              <a:rPr lang="ru-RU" dirty="0"/>
              <a:t> 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03648" y="2358172"/>
            <a:ext cx="4948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2.</a:t>
            </a:r>
            <a:r>
              <a:rPr lang="ru-RU" dirty="0"/>
              <a:t>Что изучает профессиональная этика</a:t>
            </a:r>
            <a:r>
              <a:rPr lang="en-US" dirty="0"/>
              <a:t> ? 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403648" y="2727504"/>
            <a:ext cx="42643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3.</a:t>
            </a:r>
            <a:r>
              <a:rPr lang="ru-RU" dirty="0"/>
              <a:t>Что такое педагогическая этика</a:t>
            </a:r>
            <a:r>
              <a:rPr lang="en-US" dirty="0"/>
              <a:t> 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403648" y="3049370"/>
            <a:ext cx="59458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4.</a:t>
            </a:r>
            <a:r>
              <a:rPr lang="ru-RU" dirty="0"/>
              <a:t> Перечислите категории педагогической этики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16829" y="3406934"/>
            <a:ext cx="65630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5. Что такое справедливость в педагогической сфере</a:t>
            </a:r>
            <a:r>
              <a:rPr lang="en-US" dirty="0"/>
              <a:t> ?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463853" y="3776266"/>
            <a:ext cx="5120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</a:t>
            </a:r>
            <a:r>
              <a:rPr lang="ru-RU" dirty="0"/>
              <a:t>Профессиональная честь в педагогике </a:t>
            </a:r>
            <a:r>
              <a:rPr lang="en-US" dirty="0"/>
              <a:t>?</a:t>
            </a:r>
            <a:r>
              <a:rPr lang="ru-RU" dirty="0"/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470051" y="4110620"/>
            <a:ext cx="3413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7.Педагогическая эмпатия</a:t>
            </a:r>
            <a:r>
              <a:rPr lang="en-US" dirty="0"/>
              <a:t> ?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1463853" y="4478060"/>
            <a:ext cx="33169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8.</a:t>
            </a:r>
            <a:r>
              <a:rPr lang="ru-RU" dirty="0"/>
              <a:t>Педагогическая мораль</a:t>
            </a:r>
            <a:r>
              <a:rPr lang="en-US" dirty="0"/>
              <a:t> ?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58110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2636912"/>
            <a:ext cx="7772400" cy="1470025"/>
          </a:xfrm>
        </p:spPr>
        <p:txBody>
          <a:bodyPr>
            <a:noAutofit/>
          </a:bodyPr>
          <a:lstStyle/>
          <a:p>
            <a:pPr algn="l"/>
            <a:r>
              <a:rPr lang="ru-RU" sz="3200" dirty="0">
                <a:solidFill>
                  <a:srgbClr val="7030A0"/>
                </a:solidFill>
              </a:rPr>
              <a:t>	Забывайте о своих собственных неприятностях. Пытаясь дать немного счастья другим, Вы в первую очередь поможете себе. </a:t>
            </a:r>
            <a:br>
              <a:rPr lang="ru-RU" sz="3200" dirty="0">
                <a:solidFill>
                  <a:srgbClr val="7030A0"/>
                </a:solidFill>
              </a:rPr>
            </a:br>
            <a:br>
              <a:rPr lang="ru-RU" sz="3200" dirty="0">
                <a:solidFill>
                  <a:srgbClr val="7030A0"/>
                </a:solidFill>
              </a:rPr>
            </a:br>
            <a:br>
              <a:rPr lang="ru-RU" sz="3200" dirty="0">
                <a:solidFill>
                  <a:srgbClr val="7030A0"/>
                </a:solidFill>
              </a:rPr>
            </a:br>
            <a:endParaRPr lang="ru-RU" sz="3200" dirty="0">
              <a:solidFill>
                <a:srgbClr val="7030A0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551795" y="4005064"/>
            <a:ext cx="298992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ru-RU" sz="4000" dirty="0">
                <a:solidFill>
                  <a:srgbClr val="FFC000"/>
                </a:solidFill>
              </a:rPr>
              <a:t>Д. Карнеги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692697"/>
            <a:ext cx="8229600" cy="2952327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3600" i="1" dirty="0">
                <a:solidFill>
                  <a:srgbClr val="FF0066"/>
                </a:solidFill>
              </a:rPr>
              <a:t>		</a:t>
            </a:r>
            <a:r>
              <a:rPr lang="ru-RU" sz="3600" b="1" i="1" dirty="0">
                <a:solidFill>
                  <a:srgbClr val="FF0066"/>
                </a:solidFill>
              </a:rPr>
              <a:t>Профессиональная этика - </a:t>
            </a:r>
            <a:r>
              <a:rPr lang="ru-RU" sz="3600" dirty="0"/>
              <a:t>это совокупность моральных норм, которые определяют отношение человека к своему профессиональному долгу.</a:t>
            </a:r>
          </a:p>
        </p:txBody>
      </p:sp>
      <p:pic>
        <p:nvPicPr>
          <p:cNvPr id="4" name="Picture 2" descr="C:\Users\Acer\Desktop\16\i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645024"/>
            <a:ext cx="3168352" cy="28803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отношения трудовых коллективов и каждого специалиста в отдельности;</a:t>
            </a:r>
          </a:p>
          <a:p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нравственные качества, личности специалиста, которые обеспечивают наилучшее выполнение профессионального долга;</a:t>
            </a:r>
          </a:p>
          <a:p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взаимоотношения внутри профессиональных коллективов, и те специфические нравственные нормы, свойственные для данной профессии;</a:t>
            </a:r>
          </a:p>
          <a:p>
            <a:r>
              <a:rPr lang="ru-RU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особенности профессионального воспитания.</a:t>
            </a:r>
          </a:p>
          <a:p>
            <a:endParaRPr lang="ru-RU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rgbClr val="002060"/>
                </a:solidFill>
              </a:rPr>
              <a:t>Профессиональная этика изучает:</a:t>
            </a:r>
            <a:br>
              <a:rPr lang="ru-RU" dirty="0">
                <a:solidFill>
                  <a:srgbClr val="002060"/>
                </a:solidFill>
              </a:rPr>
            </a:br>
            <a:endParaRPr lang="ru-RU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38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1115616" y="836712"/>
            <a:ext cx="5544616" cy="526297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ru-RU" sz="2400" b="1" i="1" dirty="0">
                <a:solidFill>
                  <a:srgbClr val="FF0000"/>
                </a:solidFill>
              </a:rPr>
              <a:t>Педагогическая этика </a:t>
            </a:r>
            <a:r>
              <a:rPr lang="ru-RU" sz="2400" dirty="0"/>
              <a:t>– это совокупность норм и правил поведения педагога, обеспечивающая нравственный характер педагогической деятельности и взаимоотношений, обусловленных педагогической деятельностью; наука, изучающая происхождение и природу, структуру, функции и особенности проявления морали в педагогической деятельности; профессиональная нравственность педагога.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6" name="Picture 2" descr="C:\Users\Acer\Desktop\16\i (4)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91238" y="260648"/>
            <a:ext cx="2552762" cy="26642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/>
              <a:t>  является самостоятельным разделом этической науки и изучает особенности педагогической морали, выясняет специфику реализации общих принципов нравственности в сфере педагогического труда, раскрывает её функции, специфику содержания принципов и этических категорий.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>
                <a:solidFill>
                  <a:srgbClr val="FF0000"/>
                </a:solidFill>
                <a:effectLst/>
              </a:rPr>
              <a:t>Педагогическая</a:t>
            </a:r>
            <a:r>
              <a:rPr lang="ru-RU" i="1" dirty="0">
                <a:solidFill>
                  <a:srgbClr val="FF0000"/>
                </a:solidFill>
              </a:rPr>
              <a:t> этика-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fontScale="92500"/>
          </a:bodyPr>
          <a:lstStyle/>
          <a:p>
            <a:r>
              <a:rPr lang="ru-RU" dirty="0"/>
              <a:t> 	Педагогическая этика должна обратить особое внимание на сущность и специфику индивидуального нравственного сознания учителя. Ведь сведения о принципах и нормах коммунистической морали поступают к учащимся опосредствованными его индивидуальным сознанием и нравственными установками. Учитель участвует в процессе воспроизводства нравственного сознания личности не только индивидуально, но и через педагогический и ученический коллективы, через родительскую общественность. В данном случае он выступает как концентрированный носитель общественной морали.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95936" y="548680"/>
            <a:ext cx="4978896" cy="5904656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/>
              <a:t>  		Педагогической этикой изучается характер нравственной деятельности учителя и нравственных отношений в профессиональной среде, разрабатываются основы педагогического этикета, представляющего собой совокупность выработанных в учительской среде специфических правил общения, манер поведения и т.п. людей, профессионально занимающихся обучением и воспитанием.</a:t>
            </a:r>
          </a:p>
        </p:txBody>
      </p:sp>
      <p:pic>
        <p:nvPicPr>
          <p:cNvPr id="8194" name="Picture 2" descr="C:\Users\Acer\Desktop\16\0012-005-Lichnost-pedagog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83968" cy="371703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203848" y="548680"/>
            <a:ext cx="5688632" cy="5976664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		Практическая деятельность учителя не всегда соответствует нормам профессиональной этики, что вызвано сложностью и противоречиями педагогической практики, поэтому одна из важных задач педагогической этики - в изучении состоянии нравственного сознания педагога. </a:t>
            </a:r>
          </a:p>
          <a:p>
            <a:pPr>
              <a:buNone/>
            </a:pPr>
            <a:r>
              <a:rPr lang="ru-RU" dirty="0">
                <a:solidFill>
                  <a:schemeClr val="bg2">
                    <a:lumMod val="50000"/>
                  </a:schemeClr>
                </a:solidFill>
              </a:rPr>
              <a:t>   	Для этой цели необходимо располагать достаточно корректными и научно обоснованными методами. Универсальные и наиболее распространённые методы исследования общественного мнения в области педагогической этики направлены на выяснение ценностных ориентаций, мотивационной сферы личности, оценочных суждений опрашиваемых.</a:t>
            </a:r>
          </a:p>
        </p:txBody>
      </p:sp>
      <p:pic>
        <p:nvPicPr>
          <p:cNvPr id="11266" name="Picture 2" descr="C:\Users\Acer\Desktop\16\i (3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560" y="548680"/>
            <a:ext cx="3007054" cy="41764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</TotalTime>
  <Words>337</Words>
  <Application>Microsoft Office PowerPoint</Application>
  <PresentationFormat>Экран (4:3)</PresentationFormat>
  <Paragraphs>40</Paragraphs>
  <Slides>19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5" baseType="lpstr">
      <vt:lpstr>Arial</vt:lpstr>
      <vt:lpstr>Lucida Sans Unicode</vt:lpstr>
      <vt:lpstr>Verdana</vt:lpstr>
      <vt:lpstr>Wingdings 2</vt:lpstr>
      <vt:lpstr>Wingdings 3</vt:lpstr>
      <vt:lpstr>Открытая</vt:lpstr>
      <vt:lpstr>Понятие профессионально -педагогической этике</vt:lpstr>
      <vt:lpstr> Забывайте о своих собственных неприятностях. Пытаясь дать немного счастья другим, Вы в первую очередь поможете себе.    </vt:lpstr>
      <vt:lpstr>Презентация PowerPoint</vt:lpstr>
      <vt:lpstr>Профессиональная этика изучает: </vt:lpstr>
      <vt:lpstr>Презентация PowerPoint</vt:lpstr>
      <vt:lpstr>Педагогическая этика-</vt:lpstr>
      <vt:lpstr>Презентация PowerPoint</vt:lpstr>
      <vt:lpstr>Презентация PowerPoint</vt:lpstr>
      <vt:lpstr>Презентация PowerPoint</vt:lpstr>
      <vt:lpstr>Категории педагогической этики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Aspire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Понятие профессионально - педагогической этике</dc:title>
  <dc:creator>Acer</dc:creator>
  <cp:lastModifiedBy>minyazevaadelina@outlook.com</cp:lastModifiedBy>
  <cp:revision>17</cp:revision>
  <dcterms:created xsi:type="dcterms:W3CDTF">2013-12-21T14:52:41Z</dcterms:created>
  <dcterms:modified xsi:type="dcterms:W3CDTF">2016-11-30T10:52:46Z</dcterms:modified>
</cp:coreProperties>
</file>