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62" r:id="rId5"/>
    <p:sldId id="276" r:id="rId6"/>
    <p:sldId id="277" r:id="rId7"/>
    <p:sldId id="278" r:id="rId8"/>
    <p:sldId id="279" r:id="rId9"/>
    <p:sldId id="282" r:id="rId10"/>
    <p:sldId id="265" r:id="rId11"/>
    <p:sldId id="269" r:id="rId12"/>
    <p:sldId id="267" r:id="rId13"/>
    <p:sldId id="268" r:id="rId14"/>
    <p:sldId id="283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8A3"/>
    <a:srgbClr val="CCFFCC"/>
    <a:srgbClr val="66FF99"/>
    <a:srgbClr val="99FF99"/>
    <a:srgbClr val="33CC33"/>
    <a:srgbClr val="CCFF99"/>
    <a:srgbClr val="800000"/>
    <a:srgbClr val="D0FD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2F5D8C-7A99-4B83-828A-C6138CCD53A7}" type="doc">
      <dgm:prSet loTypeId="urn:microsoft.com/office/officeart/2005/8/layout/arrow2" loCatId="process" qsTypeId="urn:microsoft.com/office/officeart/2005/8/quickstyle/3d1" qsCatId="3D" csTypeId="urn:microsoft.com/office/officeart/2005/8/colors/accent1_4" csCatId="accent1" phldr="1"/>
      <dgm:spPr/>
    </dgm:pt>
    <dgm:pt modelId="{6856F77F-D35E-4AC2-A48C-FD27333BDA0D}">
      <dgm:prSet phldrT="[Текст]" custT="1"/>
      <dgm:spPr/>
      <dgm:t>
        <a:bodyPr/>
        <a:lstStyle/>
        <a:p>
          <a:r>
            <a: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Индивидуальная форма обучение</a:t>
          </a:r>
        </a:p>
      </dgm:t>
    </dgm:pt>
    <dgm:pt modelId="{2D0C0A31-46C7-4F12-AB87-34E9AE89CFAE}" type="parTrans" cxnId="{F3F1052F-AFBB-4D87-8A28-4E0001B2257C}">
      <dgm:prSet/>
      <dgm:spPr/>
      <dgm:t>
        <a:bodyPr/>
        <a:lstStyle/>
        <a:p>
          <a:endParaRPr lang="ru-RU"/>
        </a:p>
      </dgm:t>
    </dgm:pt>
    <dgm:pt modelId="{705E11F9-71F2-4922-B441-31F1F8EC21D1}" type="sibTrans" cxnId="{F3F1052F-AFBB-4D87-8A28-4E0001B2257C}">
      <dgm:prSet/>
      <dgm:spPr/>
      <dgm:t>
        <a:bodyPr/>
        <a:lstStyle/>
        <a:p>
          <a:endParaRPr lang="ru-RU"/>
        </a:p>
      </dgm:t>
    </dgm:pt>
    <dgm:pt modelId="{4433E020-EFED-45B1-A4DA-64249D6433CE}">
      <dgm:prSet phldrT="[Текст]" custT="1"/>
      <dgm:spPr/>
      <dgm:t>
        <a:bodyPr/>
        <a:lstStyle/>
        <a:p>
          <a:r>
            <a: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Групповая форма обучение</a:t>
          </a:r>
        </a:p>
      </dgm:t>
    </dgm:pt>
    <dgm:pt modelId="{A6546575-E2F7-4B67-B9DB-39F705F091F4}" type="parTrans" cxnId="{5F4B50F7-1FAC-4A1C-AB3A-8B831F206D8A}">
      <dgm:prSet/>
      <dgm:spPr/>
      <dgm:t>
        <a:bodyPr/>
        <a:lstStyle/>
        <a:p>
          <a:endParaRPr lang="ru-RU"/>
        </a:p>
      </dgm:t>
    </dgm:pt>
    <dgm:pt modelId="{5BF513EB-16E4-4CCC-A66A-726B71411CDE}" type="sibTrans" cxnId="{5F4B50F7-1FAC-4A1C-AB3A-8B831F206D8A}">
      <dgm:prSet/>
      <dgm:spPr/>
      <dgm:t>
        <a:bodyPr/>
        <a:lstStyle/>
        <a:p>
          <a:endParaRPr lang="ru-RU"/>
        </a:p>
      </dgm:t>
    </dgm:pt>
    <dgm:pt modelId="{F66BB05D-7AFD-41CF-B6EC-645054FBC13A}">
      <dgm:prSet phldrT="[Текст]" custT="1"/>
      <dgm:spPr/>
      <dgm:t>
        <a:bodyPr/>
        <a:lstStyle/>
        <a:p>
          <a:r>
            <a:rPr lang="ru-RU" sz="1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Фронтальная форма</a:t>
          </a:r>
          <a:endParaRPr lang="ru-RU" sz="2500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93781010-E565-4468-A4C4-1E98EF792FFF}" type="parTrans" cxnId="{225ECC7E-093E-4DF8-AAAD-961F1A3F0417}">
      <dgm:prSet/>
      <dgm:spPr/>
      <dgm:t>
        <a:bodyPr/>
        <a:lstStyle/>
        <a:p>
          <a:endParaRPr lang="ru-RU"/>
        </a:p>
      </dgm:t>
    </dgm:pt>
    <dgm:pt modelId="{6E0A1651-0ED5-411D-AF90-471AB4BFA628}" type="sibTrans" cxnId="{225ECC7E-093E-4DF8-AAAD-961F1A3F0417}">
      <dgm:prSet/>
      <dgm:spPr/>
      <dgm:t>
        <a:bodyPr/>
        <a:lstStyle/>
        <a:p>
          <a:endParaRPr lang="ru-RU"/>
        </a:p>
      </dgm:t>
    </dgm:pt>
    <dgm:pt modelId="{5344A645-1720-4D32-BDD0-5F45B47EDF3F}" type="pres">
      <dgm:prSet presAssocID="{F02F5D8C-7A99-4B83-828A-C6138CCD53A7}" presName="arrowDiagram" presStyleCnt="0">
        <dgm:presLayoutVars>
          <dgm:chMax val="5"/>
          <dgm:dir/>
          <dgm:resizeHandles val="exact"/>
        </dgm:presLayoutVars>
      </dgm:prSet>
      <dgm:spPr/>
    </dgm:pt>
    <dgm:pt modelId="{498B971C-50FA-43DC-B327-EA9D97AD8082}" type="pres">
      <dgm:prSet presAssocID="{F02F5D8C-7A99-4B83-828A-C6138CCD53A7}" presName="arrow" presStyleLbl="bgShp" presStyleIdx="0" presStyleCnt="1"/>
      <dgm:spPr/>
    </dgm:pt>
    <dgm:pt modelId="{01EEEB0F-F5DE-474D-B280-B113A411F14C}" type="pres">
      <dgm:prSet presAssocID="{F02F5D8C-7A99-4B83-828A-C6138CCD53A7}" presName="arrowDiagram3" presStyleCnt="0"/>
      <dgm:spPr/>
    </dgm:pt>
    <dgm:pt modelId="{D59D22C3-22E9-4370-A254-A4A870D1EF4C}" type="pres">
      <dgm:prSet presAssocID="{6856F77F-D35E-4AC2-A48C-FD27333BDA0D}" presName="bullet3a" presStyleLbl="node1" presStyleIdx="0" presStyleCnt="3"/>
      <dgm:spPr/>
    </dgm:pt>
    <dgm:pt modelId="{D711D3C0-6CC2-4A24-95C5-EE414AEBBEC9}" type="pres">
      <dgm:prSet presAssocID="{6856F77F-D35E-4AC2-A48C-FD27333BDA0D}" presName="textBox3a" presStyleLbl="revTx" presStyleIdx="0" presStyleCnt="3" custScaleX="149821">
        <dgm:presLayoutVars>
          <dgm:bulletEnabled val="1"/>
        </dgm:presLayoutVars>
      </dgm:prSet>
      <dgm:spPr/>
    </dgm:pt>
    <dgm:pt modelId="{405AED9C-192D-4852-8819-F64A1316E23D}" type="pres">
      <dgm:prSet presAssocID="{4433E020-EFED-45B1-A4DA-64249D6433CE}" presName="bullet3b" presStyleLbl="node1" presStyleIdx="1" presStyleCnt="3"/>
      <dgm:spPr/>
    </dgm:pt>
    <dgm:pt modelId="{0EEF6FD9-8B0F-47C1-BF46-E67C17FCA7BF}" type="pres">
      <dgm:prSet presAssocID="{4433E020-EFED-45B1-A4DA-64249D6433CE}" presName="textBox3b" presStyleLbl="revTx" presStyleIdx="1" presStyleCnt="3" custScaleX="131349">
        <dgm:presLayoutVars>
          <dgm:bulletEnabled val="1"/>
        </dgm:presLayoutVars>
      </dgm:prSet>
      <dgm:spPr/>
    </dgm:pt>
    <dgm:pt modelId="{5B12CE72-5922-4CAE-B8A6-F2C020838DDD}" type="pres">
      <dgm:prSet presAssocID="{F66BB05D-7AFD-41CF-B6EC-645054FBC13A}" presName="bullet3c" presStyleLbl="node1" presStyleIdx="2" presStyleCnt="3"/>
      <dgm:spPr/>
    </dgm:pt>
    <dgm:pt modelId="{3F59C685-BF21-477F-85A6-BF10662CE9DA}" type="pres">
      <dgm:prSet presAssocID="{F66BB05D-7AFD-41CF-B6EC-645054FBC13A}" presName="textBox3c" presStyleLbl="revTx" presStyleIdx="2" presStyleCnt="3">
        <dgm:presLayoutVars>
          <dgm:bulletEnabled val="1"/>
        </dgm:presLayoutVars>
      </dgm:prSet>
      <dgm:spPr/>
    </dgm:pt>
  </dgm:ptLst>
  <dgm:cxnLst>
    <dgm:cxn modelId="{E419AF04-AFF1-4155-BAD8-F25E5894C0C4}" type="presOf" srcId="{4433E020-EFED-45B1-A4DA-64249D6433CE}" destId="{0EEF6FD9-8B0F-47C1-BF46-E67C17FCA7BF}" srcOrd="0" destOrd="0" presId="urn:microsoft.com/office/officeart/2005/8/layout/arrow2"/>
    <dgm:cxn modelId="{EE8D112D-780D-4986-847E-36499D980B86}" type="presOf" srcId="{6856F77F-D35E-4AC2-A48C-FD27333BDA0D}" destId="{D711D3C0-6CC2-4A24-95C5-EE414AEBBEC9}" srcOrd="0" destOrd="0" presId="urn:microsoft.com/office/officeart/2005/8/layout/arrow2"/>
    <dgm:cxn modelId="{F3F1052F-AFBB-4D87-8A28-4E0001B2257C}" srcId="{F02F5D8C-7A99-4B83-828A-C6138CCD53A7}" destId="{6856F77F-D35E-4AC2-A48C-FD27333BDA0D}" srcOrd="0" destOrd="0" parTransId="{2D0C0A31-46C7-4F12-AB87-34E9AE89CFAE}" sibTransId="{705E11F9-71F2-4922-B441-31F1F8EC21D1}"/>
    <dgm:cxn modelId="{225ECC7E-093E-4DF8-AAAD-961F1A3F0417}" srcId="{F02F5D8C-7A99-4B83-828A-C6138CCD53A7}" destId="{F66BB05D-7AFD-41CF-B6EC-645054FBC13A}" srcOrd="2" destOrd="0" parTransId="{93781010-E565-4468-A4C4-1E98EF792FFF}" sibTransId="{6E0A1651-0ED5-411D-AF90-471AB4BFA628}"/>
    <dgm:cxn modelId="{A0CD487F-4386-420B-B391-8F2E080AE402}" type="presOf" srcId="{F02F5D8C-7A99-4B83-828A-C6138CCD53A7}" destId="{5344A645-1720-4D32-BDD0-5F45B47EDF3F}" srcOrd="0" destOrd="0" presId="urn:microsoft.com/office/officeart/2005/8/layout/arrow2"/>
    <dgm:cxn modelId="{2F89EAB2-10F8-4E46-8D3C-4DC0F2FE9FE9}" type="presOf" srcId="{F66BB05D-7AFD-41CF-B6EC-645054FBC13A}" destId="{3F59C685-BF21-477F-85A6-BF10662CE9DA}" srcOrd="0" destOrd="0" presId="urn:microsoft.com/office/officeart/2005/8/layout/arrow2"/>
    <dgm:cxn modelId="{5F4B50F7-1FAC-4A1C-AB3A-8B831F206D8A}" srcId="{F02F5D8C-7A99-4B83-828A-C6138CCD53A7}" destId="{4433E020-EFED-45B1-A4DA-64249D6433CE}" srcOrd="1" destOrd="0" parTransId="{A6546575-E2F7-4B67-B9DB-39F705F091F4}" sibTransId="{5BF513EB-16E4-4CCC-A66A-726B71411CDE}"/>
    <dgm:cxn modelId="{4CCF6DEA-F3DB-42DE-8727-02E999A1437B}" type="presParOf" srcId="{5344A645-1720-4D32-BDD0-5F45B47EDF3F}" destId="{498B971C-50FA-43DC-B327-EA9D97AD8082}" srcOrd="0" destOrd="0" presId="urn:microsoft.com/office/officeart/2005/8/layout/arrow2"/>
    <dgm:cxn modelId="{60F4641F-B9D2-4BF3-931C-5FB4F3B1F23F}" type="presParOf" srcId="{5344A645-1720-4D32-BDD0-5F45B47EDF3F}" destId="{01EEEB0F-F5DE-474D-B280-B113A411F14C}" srcOrd="1" destOrd="0" presId="urn:microsoft.com/office/officeart/2005/8/layout/arrow2"/>
    <dgm:cxn modelId="{AD9604DD-8F27-4D13-965E-F2248720ABBA}" type="presParOf" srcId="{01EEEB0F-F5DE-474D-B280-B113A411F14C}" destId="{D59D22C3-22E9-4370-A254-A4A870D1EF4C}" srcOrd="0" destOrd="0" presId="urn:microsoft.com/office/officeart/2005/8/layout/arrow2"/>
    <dgm:cxn modelId="{525909C5-2656-490E-8D3E-7B8AD29275EB}" type="presParOf" srcId="{01EEEB0F-F5DE-474D-B280-B113A411F14C}" destId="{D711D3C0-6CC2-4A24-95C5-EE414AEBBEC9}" srcOrd="1" destOrd="0" presId="urn:microsoft.com/office/officeart/2005/8/layout/arrow2"/>
    <dgm:cxn modelId="{F4502D8F-A699-458E-9078-78266661A7DD}" type="presParOf" srcId="{01EEEB0F-F5DE-474D-B280-B113A411F14C}" destId="{405AED9C-192D-4852-8819-F64A1316E23D}" srcOrd="2" destOrd="0" presId="urn:microsoft.com/office/officeart/2005/8/layout/arrow2"/>
    <dgm:cxn modelId="{3F6AAF18-CC57-4278-90A1-5B891F773743}" type="presParOf" srcId="{01EEEB0F-F5DE-474D-B280-B113A411F14C}" destId="{0EEF6FD9-8B0F-47C1-BF46-E67C17FCA7BF}" srcOrd="3" destOrd="0" presId="urn:microsoft.com/office/officeart/2005/8/layout/arrow2"/>
    <dgm:cxn modelId="{FDCCACC8-06FE-4887-8A66-D78A0A5E1AE7}" type="presParOf" srcId="{01EEEB0F-F5DE-474D-B280-B113A411F14C}" destId="{5B12CE72-5922-4CAE-B8A6-F2C020838DDD}" srcOrd="4" destOrd="0" presId="urn:microsoft.com/office/officeart/2005/8/layout/arrow2"/>
    <dgm:cxn modelId="{D6EEB6EA-8E33-4B3C-92D9-4BA2C4649E7B}" type="presParOf" srcId="{01EEEB0F-F5DE-474D-B280-B113A411F14C}" destId="{3F59C685-BF21-477F-85A6-BF10662CE9DA}" srcOrd="5" destOrd="0" presId="urn:microsoft.com/office/officeart/2005/8/layout/arrow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72CFA9-4B77-4EFC-A99E-AA1EBB7BB394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6DDC8C-5597-4842-9A50-0A919399063D}">
      <dgm:prSet phldrT="[Текст]" custT="1"/>
      <dgm:spPr/>
      <dgm:t>
        <a:bodyPr/>
        <a:lstStyle/>
        <a:p>
          <a:r>
            <a:rPr lang="ru-RU" sz="2000" b="1" dirty="0">
              <a:solidFill>
                <a:srgbClr val="002060"/>
              </a:solidFill>
            </a:rPr>
            <a:t>дидактическая игра</a:t>
          </a:r>
        </a:p>
      </dgm:t>
    </dgm:pt>
    <dgm:pt modelId="{6A634756-A449-496A-B4A7-1EE634EC3BF7}" type="parTrans" cxnId="{5286DB65-9541-4E95-B415-81BD7C5293C0}">
      <dgm:prSet/>
      <dgm:spPr/>
      <dgm:t>
        <a:bodyPr/>
        <a:lstStyle/>
        <a:p>
          <a:endParaRPr lang="ru-RU"/>
        </a:p>
      </dgm:t>
    </dgm:pt>
    <dgm:pt modelId="{56229C65-9111-4689-B811-84322DE7EF77}" type="sibTrans" cxnId="{5286DB65-9541-4E95-B415-81BD7C5293C0}">
      <dgm:prSet/>
      <dgm:spPr/>
      <dgm:t>
        <a:bodyPr/>
        <a:lstStyle/>
        <a:p>
          <a:endParaRPr lang="ru-RU"/>
        </a:p>
      </dgm:t>
    </dgm:pt>
    <dgm:pt modelId="{0FB7C510-BE98-4248-BEF8-EA3594DA8DDA}">
      <dgm:prSet phldrT="[Текст]" custT="1"/>
      <dgm:spPr/>
      <dgm:t>
        <a:bodyPr/>
        <a:lstStyle/>
        <a:p>
          <a:r>
            <a:rPr lang="ru-RU" sz="2400" b="1" dirty="0">
              <a:solidFill>
                <a:srgbClr val="002060"/>
              </a:solidFill>
            </a:rPr>
            <a:t>экскурсия</a:t>
          </a:r>
        </a:p>
      </dgm:t>
    </dgm:pt>
    <dgm:pt modelId="{08E6487C-B67A-4B6A-89E4-ACE265E22ED7}" type="parTrans" cxnId="{866CD706-0389-45D4-A80C-2CC7D8D2C4A7}">
      <dgm:prSet/>
      <dgm:spPr/>
      <dgm:t>
        <a:bodyPr/>
        <a:lstStyle/>
        <a:p>
          <a:endParaRPr lang="ru-RU"/>
        </a:p>
      </dgm:t>
    </dgm:pt>
    <dgm:pt modelId="{BE893643-CA50-41C4-8F35-4A3C5A8C8496}" type="sibTrans" cxnId="{866CD706-0389-45D4-A80C-2CC7D8D2C4A7}">
      <dgm:prSet/>
      <dgm:spPr/>
      <dgm:t>
        <a:bodyPr/>
        <a:lstStyle/>
        <a:p>
          <a:endParaRPr lang="ru-RU"/>
        </a:p>
      </dgm:t>
    </dgm:pt>
    <dgm:pt modelId="{CEFC10D9-3D1F-471F-A9E5-2DFC18CC15B0}">
      <dgm:prSet phldrT="[Текст]" custT="1"/>
      <dgm:spPr/>
      <dgm:t>
        <a:bodyPr/>
        <a:lstStyle/>
        <a:p>
          <a:r>
            <a:rPr lang="ru-RU" sz="2000" b="1" dirty="0"/>
            <a:t>подготовка к праздникам</a:t>
          </a:r>
          <a:endParaRPr lang="ru-RU" sz="2000" b="1" dirty="0">
            <a:solidFill>
              <a:srgbClr val="002060"/>
            </a:solidFill>
          </a:endParaRPr>
        </a:p>
      </dgm:t>
    </dgm:pt>
    <dgm:pt modelId="{A487A18A-6D19-452E-9123-E455E3285D54}" type="parTrans" cxnId="{6B913BDA-C017-46D9-8C7A-CF3F08B0A2FC}">
      <dgm:prSet/>
      <dgm:spPr/>
      <dgm:t>
        <a:bodyPr/>
        <a:lstStyle/>
        <a:p>
          <a:endParaRPr lang="ru-RU"/>
        </a:p>
      </dgm:t>
    </dgm:pt>
    <dgm:pt modelId="{5695AE09-FE2B-447D-9757-2564A2FD662B}" type="sibTrans" cxnId="{6B913BDA-C017-46D9-8C7A-CF3F08B0A2FC}">
      <dgm:prSet/>
      <dgm:spPr/>
      <dgm:t>
        <a:bodyPr/>
        <a:lstStyle/>
        <a:p>
          <a:endParaRPr lang="ru-RU"/>
        </a:p>
      </dgm:t>
    </dgm:pt>
    <dgm:pt modelId="{A99CACBB-3400-4680-AA4E-C996325251D1}">
      <dgm:prSet custT="1"/>
      <dgm:spPr/>
      <dgm:t>
        <a:bodyPr/>
        <a:lstStyle/>
        <a:p>
          <a:r>
            <a:rPr lang="ru-RU" sz="2000" b="1" dirty="0"/>
            <a:t>чтение художественной литературы</a:t>
          </a:r>
          <a:endParaRPr lang="ru-RU" sz="2000" b="1" dirty="0">
            <a:solidFill>
              <a:srgbClr val="002060"/>
            </a:solidFill>
          </a:endParaRPr>
        </a:p>
      </dgm:t>
    </dgm:pt>
    <dgm:pt modelId="{73548635-8CF8-4578-8FA4-71CA657B702C}" type="parTrans" cxnId="{9F957475-394D-4314-9F67-8B68745F8331}">
      <dgm:prSet/>
      <dgm:spPr/>
      <dgm:t>
        <a:bodyPr/>
        <a:lstStyle/>
        <a:p>
          <a:endParaRPr lang="ru-RU"/>
        </a:p>
      </dgm:t>
    </dgm:pt>
    <dgm:pt modelId="{62EA6594-9363-43F2-B96A-71225B881894}" type="sibTrans" cxnId="{9F957475-394D-4314-9F67-8B68745F8331}">
      <dgm:prSet/>
      <dgm:spPr/>
      <dgm:t>
        <a:bodyPr/>
        <a:lstStyle/>
        <a:p>
          <a:endParaRPr lang="ru-RU"/>
        </a:p>
      </dgm:t>
    </dgm:pt>
    <dgm:pt modelId="{5172FFB9-84DA-4DAA-BA9D-5DE541CB20CC}" type="pres">
      <dgm:prSet presAssocID="{4372CFA9-4B77-4EFC-A99E-AA1EBB7BB394}" presName="compositeShape" presStyleCnt="0">
        <dgm:presLayoutVars>
          <dgm:dir/>
          <dgm:resizeHandles/>
        </dgm:presLayoutVars>
      </dgm:prSet>
      <dgm:spPr/>
    </dgm:pt>
    <dgm:pt modelId="{0B43E6E1-3039-4266-85AE-F347C446E58E}" type="pres">
      <dgm:prSet presAssocID="{4372CFA9-4B77-4EFC-A99E-AA1EBB7BB394}" presName="pyramid" presStyleLbl="node1" presStyleIdx="0" presStyleCnt="1"/>
      <dgm:spPr/>
    </dgm:pt>
    <dgm:pt modelId="{AEA55EBE-195C-409B-BFB9-F55BB933911F}" type="pres">
      <dgm:prSet presAssocID="{4372CFA9-4B77-4EFC-A99E-AA1EBB7BB394}" presName="theList" presStyleCnt="0"/>
      <dgm:spPr/>
    </dgm:pt>
    <dgm:pt modelId="{F21A5F40-455F-4507-A883-C2617D5D509B}" type="pres">
      <dgm:prSet presAssocID="{436DDC8C-5597-4842-9A50-0A919399063D}" presName="aNode" presStyleLbl="fgAcc1" presStyleIdx="0" presStyleCnt="4" custScaleX="127055">
        <dgm:presLayoutVars>
          <dgm:bulletEnabled val="1"/>
        </dgm:presLayoutVars>
      </dgm:prSet>
      <dgm:spPr/>
    </dgm:pt>
    <dgm:pt modelId="{B65DD26E-31DC-4B85-9D79-A90AA117D044}" type="pres">
      <dgm:prSet presAssocID="{436DDC8C-5597-4842-9A50-0A919399063D}" presName="aSpace" presStyleCnt="0"/>
      <dgm:spPr/>
    </dgm:pt>
    <dgm:pt modelId="{9ED7DA07-70D5-43B1-923F-6378AD26EDA2}" type="pres">
      <dgm:prSet presAssocID="{0FB7C510-BE98-4248-BEF8-EA3594DA8DDA}" presName="aNode" presStyleLbl="fgAcc1" presStyleIdx="1" presStyleCnt="4" custScaleX="127055">
        <dgm:presLayoutVars>
          <dgm:bulletEnabled val="1"/>
        </dgm:presLayoutVars>
      </dgm:prSet>
      <dgm:spPr/>
    </dgm:pt>
    <dgm:pt modelId="{1C900157-1791-499C-9643-DCDF9C1E27A8}" type="pres">
      <dgm:prSet presAssocID="{0FB7C510-BE98-4248-BEF8-EA3594DA8DDA}" presName="aSpace" presStyleCnt="0"/>
      <dgm:spPr/>
    </dgm:pt>
    <dgm:pt modelId="{CE3919DD-E8E8-4A35-90DD-63B733AAFA6E}" type="pres">
      <dgm:prSet presAssocID="{CEFC10D9-3D1F-471F-A9E5-2DFC18CC15B0}" presName="aNode" presStyleLbl="fgAcc1" presStyleIdx="2" presStyleCnt="4" custScaleX="127055">
        <dgm:presLayoutVars>
          <dgm:bulletEnabled val="1"/>
        </dgm:presLayoutVars>
      </dgm:prSet>
      <dgm:spPr/>
    </dgm:pt>
    <dgm:pt modelId="{D94AB59D-B898-4E30-A33B-752375B5C75E}" type="pres">
      <dgm:prSet presAssocID="{CEFC10D9-3D1F-471F-A9E5-2DFC18CC15B0}" presName="aSpace" presStyleCnt="0"/>
      <dgm:spPr/>
    </dgm:pt>
    <dgm:pt modelId="{9929918E-1F1A-4416-A40F-EAC8DFA24140}" type="pres">
      <dgm:prSet presAssocID="{A99CACBB-3400-4680-AA4E-C996325251D1}" presName="aNode" presStyleLbl="fgAcc1" presStyleIdx="3" presStyleCnt="4" custScaleX="127055">
        <dgm:presLayoutVars>
          <dgm:bulletEnabled val="1"/>
        </dgm:presLayoutVars>
      </dgm:prSet>
      <dgm:spPr/>
    </dgm:pt>
    <dgm:pt modelId="{126358C9-1C92-4379-9000-3B5C023976AA}" type="pres">
      <dgm:prSet presAssocID="{A99CACBB-3400-4680-AA4E-C996325251D1}" presName="aSpace" presStyleCnt="0"/>
      <dgm:spPr/>
    </dgm:pt>
  </dgm:ptLst>
  <dgm:cxnLst>
    <dgm:cxn modelId="{C363E804-A99E-4D9C-BA66-20F961D9FF93}" type="presOf" srcId="{436DDC8C-5597-4842-9A50-0A919399063D}" destId="{F21A5F40-455F-4507-A883-C2617D5D509B}" srcOrd="0" destOrd="0" presId="urn:microsoft.com/office/officeart/2005/8/layout/pyramid2"/>
    <dgm:cxn modelId="{866CD706-0389-45D4-A80C-2CC7D8D2C4A7}" srcId="{4372CFA9-4B77-4EFC-A99E-AA1EBB7BB394}" destId="{0FB7C510-BE98-4248-BEF8-EA3594DA8DDA}" srcOrd="1" destOrd="0" parTransId="{08E6487C-B67A-4B6A-89E4-ACE265E22ED7}" sibTransId="{BE893643-CA50-41C4-8F35-4A3C5A8C8496}"/>
    <dgm:cxn modelId="{F330173F-FF2B-4830-A40A-04E5BFFC36AB}" type="presOf" srcId="{A99CACBB-3400-4680-AA4E-C996325251D1}" destId="{9929918E-1F1A-4416-A40F-EAC8DFA24140}" srcOrd="0" destOrd="0" presId="urn:microsoft.com/office/officeart/2005/8/layout/pyramid2"/>
    <dgm:cxn modelId="{5286DB65-9541-4E95-B415-81BD7C5293C0}" srcId="{4372CFA9-4B77-4EFC-A99E-AA1EBB7BB394}" destId="{436DDC8C-5597-4842-9A50-0A919399063D}" srcOrd="0" destOrd="0" parTransId="{6A634756-A449-496A-B4A7-1EE634EC3BF7}" sibTransId="{56229C65-9111-4689-B811-84322DE7EF77}"/>
    <dgm:cxn modelId="{52E3226F-FDF8-422B-B1A0-2DA8005F3CFF}" type="presOf" srcId="{4372CFA9-4B77-4EFC-A99E-AA1EBB7BB394}" destId="{5172FFB9-84DA-4DAA-BA9D-5DE541CB20CC}" srcOrd="0" destOrd="0" presId="urn:microsoft.com/office/officeart/2005/8/layout/pyramid2"/>
    <dgm:cxn modelId="{9F957475-394D-4314-9F67-8B68745F8331}" srcId="{4372CFA9-4B77-4EFC-A99E-AA1EBB7BB394}" destId="{A99CACBB-3400-4680-AA4E-C996325251D1}" srcOrd="3" destOrd="0" parTransId="{73548635-8CF8-4578-8FA4-71CA657B702C}" sibTransId="{62EA6594-9363-43F2-B96A-71225B881894}"/>
    <dgm:cxn modelId="{0B87C194-6234-41DC-981D-9BF9E9C41242}" type="presOf" srcId="{0FB7C510-BE98-4248-BEF8-EA3594DA8DDA}" destId="{9ED7DA07-70D5-43B1-923F-6378AD26EDA2}" srcOrd="0" destOrd="0" presId="urn:microsoft.com/office/officeart/2005/8/layout/pyramid2"/>
    <dgm:cxn modelId="{A3BF97A1-ECD6-4FD1-8025-EB3F2C9A0038}" type="presOf" srcId="{CEFC10D9-3D1F-471F-A9E5-2DFC18CC15B0}" destId="{CE3919DD-E8E8-4A35-90DD-63B733AAFA6E}" srcOrd="0" destOrd="0" presId="urn:microsoft.com/office/officeart/2005/8/layout/pyramid2"/>
    <dgm:cxn modelId="{6B913BDA-C017-46D9-8C7A-CF3F08B0A2FC}" srcId="{4372CFA9-4B77-4EFC-A99E-AA1EBB7BB394}" destId="{CEFC10D9-3D1F-471F-A9E5-2DFC18CC15B0}" srcOrd="2" destOrd="0" parTransId="{A487A18A-6D19-452E-9123-E455E3285D54}" sibTransId="{5695AE09-FE2B-447D-9757-2564A2FD662B}"/>
    <dgm:cxn modelId="{4A700C60-2692-4BBB-8137-8D4EB2590E55}" type="presParOf" srcId="{5172FFB9-84DA-4DAA-BA9D-5DE541CB20CC}" destId="{0B43E6E1-3039-4266-85AE-F347C446E58E}" srcOrd="0" destOrd="0" presId="urn:microsoft.com/office/officeart/2005/8/layout/pyramid2"/>
    <dgm:cxn modelId="{E7E7291E-F00B-48D6-AA7C-2ADA845A55B3}" type="presParOf" srcId="{5172FFB9-84DA-4DAA-BA9D-5DE541CB20CC}" destId="{AEA55EBE-195C-409B-BFB9-F55BB933911F}" srcOrd="1" destOrd="0" presId="urn:microsoft.com/office/officeart/2005/8/layout/pyramid2"/>
    <dgm:cxn modelId="{72A5CBEB-11EE-4A9D-BBAF-D9C7B2984566}" type="presParOf" srcId="{AEA55EBE-195C-409B-BFB9-F55BB933911F}" destId="{F21A5F40-455F-4507-A883-C2617D5D509B}" srcOrd="0" destOrd="0" presId="urn:microsoft.com/office/officeart/2005/8/layout/pyramid2"/>
    <dgm:cxn modelId="{C95BFADB-8936-4131-A223-AEB05B292286}" type="presParOf" srcId="{AEA55EBE-195C-409B-BFB9-F55BB933911F}" destId="{B65DD26E-31DC-4B85-9D79-A90AA117D044}" srcOrd="1" destOrd="0" presId="urn:microsoft.com/office/officeart/2005/8/layout/pyramid2"/>
    <dgm:cxn modelId="{67BE414D-D85F-4EB0-902E-DDE08CC313D7}" type="presParOf" srcId="{AEA55EBE-195C-409B-BFB9-F55BB933911F}" destId="{9ED7DA07-70D5-43B1-923F-6378AD26EDA2}" srcOrd="2" destOrd="0" presId="urn:microsoft.com/office/officeart/2005/8/layout/pyramid2"/>
    <dgm:cxn modelId="{660B71AE-F56C-45AC-B44B-55DBB672A99C}" type="presParOf" srcId="{AEA55EBE-195C-409B-BFB9-F55BB933911F}" destId="{1C900157-1791-499C-9643-DCDF9C1E27A8}" srcOrd="3" destOrd="0" presId="urn:microsoft.com/office/officeart/2005/8/layout/pyramid2"/>
    <dgm:cxn modelId="{6726A1B6-C3A1-4A57-A1C5-4A35E4ACB2F1}" type="presParOf" srcId="{AEA55EBE-195C-409B-BFB9-F55BB933911F}" destId="{CE3919DD-E8E8-4A35-90DD-63B733AAFA6E}" srcOrd="4" destOrd="0" presId="urn:microsoft.com/office/officeart/2005/8/layout/pyramid2"/>
    <dgm:cxn modelId="{753E1030-3AE6-4123-869B-48DA30773B1E}" type="presParOf" srcId="{AEA55EBE-195C-409B-BFB9-F55BB933911F}" destId="{D94AB59D-B898-4E30-A33B-752375B5C75E}" srcOrd="5" destOrd="0" presId="urn:microsoft.com/office/officeart/2005/8/layout/pyramid2"/>
    <dgm:cxn modelId="{AA922F91-5788-4017-A32D-BBEB05AA7775}" type="presParOf" srcId="{AEA55EBE-195C-409B-BFB9-F55BB933911F}" destId="{9929918E-1F1A-4416-A40F-EAC8DFA24140}" srcOrd="6" destOrd="0" presId="urn:microsoft.com/office/officeart/2005/8/layout/pyramid2"/>
    <dgm:cxn modelId="{CF08D189-E771-4438-A16B-C3FBDA7D25AD}" type="presParOf" srcId="{AEA55EBE-195C-409B-BFB9-F55BB933911F}" destId="{126358C9-1C92-4379-9000-3B5C023976AA}" srcOrd="7" destOrd="0" presId="urn:microsoft.com/office/officeart/2005/8/layout/pyramid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8B971C-50FA-43DC-B327-EA9D97AD8082}">
      <dsp:nvSpPr>
        <dsp:cNvPr id="0" name=""/>
        <dsp:cNvSpPr/>
      </dsp:nvSpPr>
      <dsp:spPr>
        <a:xfrm>
          <a:off x="517539" y="0"/>
          <a:ext cx="7251728" cy="4532330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chemeClr val="accent1">
                <a:tint val="55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55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55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55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D59D22C3-22E9-4370-A254-A4A870D1EF4C}">
      <dsp:nvSpPr>
        <dsp:cNvPr id="0" name=""/>
        <dsp:cNvSpPr/>
      </dsp:nvSpPr>
      <dsp:spPr>
        <a:xfrm>
          <a:off x="1438509" y="3128214"/>
          <a:ext cx="188544" cy="188544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shade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shade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11D3C0-6CC2-4A24-95C5-EE414AEBBEC9}">
      <dsp:nvSpPr>
        <dsp:cNvPr id="0" name=""/>
        <dsp:cNvSpPr/>
      </dsp:nvSpPr>
      <dsp:spPr>
        <a:xfrm>
          <a:off x="1111881" y="3222486"/>
          <a:ext cx="2531454" cy="130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906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Индивидуальная форма обучение</a:t>
          </a:r>
        </a:p>
      </dsp:txBody>
      <dsp:txXfrm>
        <a:off x="1111881" y="3222486"/>
        <a:ext cx="2531454" cy="1309843"/>
      </dsp:txXfrm>
    </dsp:sp>
    <dsp:sp modelId="{405AED9C-192D-4852-8819-F64A1316E23D}">
      <dsp:nvSpPr>
        <dsp:cNvPr id="0" name=""/>
        <dsp:cNvSpPr/>
      </dsp:nvSpPr>
      <dsp:spPr>
        <a:xfrm>
          <a:off x="3102781" y="1896326"/>
          <a:ext cx="340831" cy="340831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240958"/>
                <a:satOff val="-5040"/>
                <a:lumOff val="28042"/>
                <a:alphaOff val="0"/>
                <a:shade val="15000"/>
                <a:satMod val="180000"/>
              </a:schemeClr>
            </a:gs>
            <a:gs pos="50000">
              <a:schemeClr val="accent1">
                <a:shade val="50000"/>
                <a:hueOff val="240958"/>
                <a:satOff val="-5040"/>
                <a:lumOff val="28042"/>
                <a:alphaOff val="0"/>
                <a:shade val="45000"/>
                <a:satMod val="170000"/>
              </a:schemeClr>
            </a:gs>
            <a:gs pos="70000">
              <a:schemeClr val="accent1">
                <a:shade val="50000"/>
                <a:hueOff val="240958"/>
                <a:satOff val="-5040"/>
                <a:lumOff val="2804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shade val="50000"/>
                <a:hueOff val="240958"/>
                <a:satOff val="-5040"/>
                <a:lumOff val="2804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EEF6FD9-8B0F-47C1-BF46-E67C17FCA7BF}">
      <dsp:nvSpPr>
        <dsp:cNvPr id="0" name=""/>
        <dsp:cNvSpPr/>
      </dsp:nvSpPr>
      <dsp:spPr>
        <a:xfrm>
          <a:off x="3000395" y="2066742"/>
          <a:ext cx="2286017" cy="2465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599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Групповая форма обучение</a:t>
          </a:r>
        </a:p>
      </dsp:txBody>
      <dsp:txXfrm>
        <a:off x="3000395" y="2066742"/>
        <a:ext cx="2286017" cy="2465587"/>
      </dsp:txXfrm>
    </dsp:sp>
    <dsp:sp modelId="{5B12CE72-5922-4CAE-B8A6-F2C020838DDD}">
      <dsp:nvSpPr>
        <dsp:cNvPr id="0" name=""/>
        <dsp:cNvSpPr/>
      </dsp:nvSpPr>
      <dsp:spPr>
        <a:xfrm>
          <a:off x="5104257" y="1146679"/>
          <a:ext cx="471362" cy="471362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240958"/>
                <a:satOff val="-5040"/>
                <a:lumOff val="28042"/>
                <a:alphaOff val="0"/>
                <a:shade val="15000"/>
                <a:satMod val="180000"/>
              </a:schemeClr>
            </a:gs>
            <a:gs pos="50000">
              <a:schemeClr val="accent1">
                <a:shade val="50000"/>
                <a:hueOff val="240958"/>
                <a:satOff val="-5040"/>
                <a:lumOff val="28042"/>
                <a:alphaOff val="0"/>
                <a:shade val="45000"/>
                <a:satMod val="170000"/>
              </a:schemeClr>
            </a:gs>
            <a:gs pos="70000">
              <a:schemeClr val="accent1">
                <a:shade val="50000"/>
                <a:hueOff val="240958"/>
                <a:satOff val="-5040"/>
                <a:lumOff val="2804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shade val="50000"/>
                <a:hueOff val="240958"/>
                <a:satOff val="-5040"/>
                <a:lumOff val="2804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59C685-BF21-477F-85A6-BF10662CE9DA}">
      <dsp:nvSpPr>
        <dsp:cNvPr id="0" name=""/>
        <dsp:cNvSpPr/>
      </dsp:nvSpPr>
      <dsp:spPr>
        <a:xfrm>
          <a:off x="5339939" y="1382360"/>
          <a:ext cx="1740414" cy="3149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9765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Фронтальная форма</a:t>
          </a:r>
          <a:endParaRPr lang="ru-RU" sz="2500" b="1" kern="120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sp:txBody>
      <dsp:txXfrm>
        <a:off x="5339939" y="1382360"/>
        <a:ext cx="1740414" cy="31499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43E6E1-3039-4266-85AE-F347C446E58E}">
      <dsp:nvSpPr>
        <dsp:cNvPr id="0" name=""/>
        <dsp:cNvSpPr/>
      </dsp:nvSpPr>
      <dsp:spPr>
        <a:xfrm>
          <a:off x="1313390" y="0"/>
          <a:ext cx="4525962" cy="452596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1A5F40-455F-4507-A883-C2617D5D509B}">
      <dsp:nvSpPr>
        <dsp:cNvPr id="0" name=""/>
        <dsp:cNvSpPr/>
      </dsp:nvSpPr>
      <dsp:spPr>
        <a:xfrm>
          <a:off x="3178409" y="453038"/>
          <a:ext cx="3737799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rgbClr val="002060"/>
              </a:solidFill>
            </a:rPr>
            <a:t>дидактическая игра</a:t>
          </a:r>
        </a:p>
      </dsp:txBody>
      <dsp:txXfrm>
        <a:off x="3217677" y="492306"/>
        <a:ext cx="3659263" cy="725883"/>
      </dsp:txXfrm>
    </dsp:sp>
    <dsp:sp modelId="{9ED7DA07-70D5-43B1-923F-6378AD26EDA2}">
      <dsp:nvSpPr>
        <dsp:cNvPr id="0" name=""/>
        <dsp:cNvSpPr/>
      </dsp:nvSpPr>
      <dsp:spPr>
        <a:xfrm>
          <a:off x="3178409" y="1358009"/>
          <a:ext cx="3737799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rgbClr val="002060"/>
              </a:solidFill>
            </a:rPr>
            <a:t>экскурсия</a:t>
          </a:r>
        </a:p>
      </dsp:txBody>
      <dsp:txXfrm>
        <a:off x="3217677" y="1397277"/>
        <a:ext cx="3659263" cy="725883"/>
      </dsp:txXfrm>
    </dsp:sp>
    <dsp:sp modelId="{CE3919DD-E8E8-4A35-90DD-63B733AAFA6E}">
      <dsp:nvSpPr>
        <dsp:cNvPr id="0" name=""/>
        <dsp:cNvSpPr/>
      </dsp:nvSpPr>
      <dsp:spPr>
        <a:xfrm>
          <a:off x="3178409" y="2262980"/>
          <a:ext cx="3737799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подготовка к праздникам</a:t>
          </a:r>
          <a:endParaRPr lang="ru-RU" sz="2000" b="1" kern="1200" dirty="0">
            <a:solidFill>
              <a:srgbClr val="002060"/>
            </a:solidFill>
          </a:endParaRPr>
        </a:p>
      </dsp:txBody>
      <dsp:txXfrm>
        <a:off x="3217677" y="2302248"/>
        <a:ext cx="3659263" cy="725883"/>
      </dsp:txXfrm>
    </dsp:sp>
    <dsp:sp modelId="{9929918E-1F1A-4416-A40F-EAC8DFA24140}">
      <dsp:nvSpPr>
        <dsp:cNvPr id="0" name=""/>
        <dsp:cNvSpPr/>
      </dsp:nvSpPr>
      <dsp:spPr>
        <a:xfrm>
          <a:off x="3178409" y="3167952"/>
          <a:ext cx="3737799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чтение художественной литературы</a:t>
          </a:r>
          <a:endParaRPr lang="ru-RU" sz="2000" b="1" kern="1200" dirty="0">
            <a:solidFill>
              <a:srgbClr val="002060"/>
            </a:solidFill>
          </a:endParaRPr>
        </a:p>
      </dsp:txBody>
      <dsp:txXfrm>
        <a:off x="3217677" y="3207220"/>
        <a:ext cx="3659263" cy="7258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909E817-C2E5-472F-A522-1223BD68B6A9}" type="datetimeFigureOut">
              <a:rPr lang="ru-RU"/>
              <a:pPr>
                <a:defRPr/>
              </a:pPr>
              <a:t>24.04.2023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68E8245-4136-4FB8-99E2-5A157E79DF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5C114-6D59-4219-A75B-87D7DED511C8}" type="datetimeFigureOut">
              <a:rPr lang="ru-RU"/>
              <a:pPr>
                <a:defRPr/>
              </a:pPr>
              <a:t>24.04.2023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B54C6-BEF9-4AEE-A0D7-79FE9EFCA0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22716-F9F6-4398-873B-0F90A3A53077}" type="datetimeFigureOut">
              <a:rPr lang="ru-RU"/>
              <a:pPr>
                <a:defRPr/>
              </a:pPr>
              <a:t>24.04.2023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9617D-CDAB-417D-9DBD-7079208FE0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7324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B5B54-3571-4C4A-9B6E-A2CB6E60BF7B}" type="datetimeFigureOut">
              <a:rPr lang="ru-RU"/>
              <a:pPr>
                <a:defRPr/>
              </a:pPr>
              <a:t>24.04.2023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9DC14-8EBD-4EC0-AC3C-BDE7B4DD61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3907A-510C-49A9-BB4C-C6116997BEDC}" type="datetimeFigureOut">
              <a:rPr lang="ru-RU"/>
              <a:pPr>
                <a:defRPr/>
              </a:pPr>
              <a:t>24.04.2023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7DDC-1147-4F76-A55E-53F9A496C2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385B9F2-C1E4-4144-85C2-44B2953EFE09}" type="datetimeFigureOut">
              <a:rPr lang="ru-RU"/>
              <a:pPr>
                <a:defRPr/>
              </a:pPr>
              <a:t>24.04.2023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1AA82F-371C-4225-81E0-0231C32CB8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E4EE8-B14C-465F-B6AA-388A675504AA}" type="datetimeFigureOut">
              <a:rPr lang="ru-RU"/>
              <a:pPr>
                <a:defRPr/>
              </a:pPr>
              <a:t>24.04.2023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7D2B6-6483-4260-A55D-2C9AA1DD47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36585E-9F3B-420E-BF56-5172274D2A91}" type="datetimeFigureOut">
              <a:rPr lang="ru-RU"/>
              <a:pPr>
                <a:defRPr/>
              </a:pPr>
              <a:t>24.04.2023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E99549-1623-41BD-9733-730AAD2BCF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D59C3-AB34-4E48-87C6-3D2D43F991E4}" type="datetimeFigureOut">
              <a:rPr lang="ru-RU"/>
              <a:pPr>
                <a:defRPr/>
              </a:pPr>
              <a:t>24.04.2023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03CF1-5112-49CC-86E6-25E1F5EEC8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67F07-5D17-49CB-B586-884580C67E76}" type="datetimeFigureOut">
              <a:rPr lang="ru-RU"/>
              <a:pPr>
                <a:defRPr/>
              </a:pPr>
              <a:t>24.04.2023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43EB2-D401-4E16-BB99-722FA9FAC3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0F4530-A921-4386-B0FA-7F16617BF428}" type="datetimeFigureOut">
              <a:rPr lang="ru-RU"/>
              <a:pPr>
                <a:defRPr/>
              </a:pPr>
              <a:t>24.04.2023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713052-D08D-4C0E-A802-675F6740BC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FD6203B-07E1-4C3E-9AC5-2A4F538AA24B}" type="datetimeFigureOut">
              <a:rPr lang="ru-RU"/>
              <a:pPr>
                <a:defRPr/>
              </a:pPr>
              <a:t>24.04.2023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A3DC850-8C29-44B0-B90E-470499162C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BABC0AE-F8F8-475B-8674-CB778BD78F67}" type="datetimeFigureOut">
              <a:rPr lang="ru-RU"/>
              <a:pPr>
                <a:defRPr/>
              </a:pPr>
              <a:t>24.04.2023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EED1533-924A-41B5-A40A-E6234283B6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86" r:id="rId2"/>
    <p:sldLayoutId id="2147483794" r:id="rId3"/>
    <p:sldLayoutId id="2147483787" r:id="rId4"/>
    <p:sldLayoutId id="2147483795" r:id="rId5"/>
    <p:sldLayoutId id="2147483788" r:id="rId6"/>
    <p:sldLayoutId id="2147483789" r:id="rId7"/>
    <p:sldLayoutId id="2147483796" r:id="rId8"/>
    <p:sldLayoutId id="2147483797" r:id="rId9"/>
    <p:sldLayoutId id="2147483790" r:id="rId10"/>
    <p:sldLayoutId id="2147483791" r:id="rId11"/>
    <p:sldLayoutId id="2147483792" r:id="rId12"/>
  </p:sldLayoutIdLst>
  <p:transition spd="med"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7772400" cy="350046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6600" kern="0" dirty="0">
                <a:solidFill>
                  <a:schemeClr val="accent2">
                    <a:lumMod val="75000"/>
                  </a:schemeClr>
                </a:solidFill>
                <a:effectLst/>
              </a:rPr>
              <a:t>ФОРМЫ ОРГАНИЗАЦИИ ОБУЧЕНИЯ</a:t>
            </a:r>
            <a:endParaRPr lang="ru-RU" sz="66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ru-RU" sz="2400" i="1" dirty="0">
                <a:solidFill>
                  <a:srgbClr val="002060"/>
                </a:solidFill>
              </a:rPr>
              <a:t>Формы организации обучения вне занятий</a:t>
            </a:r>
          </a:p>
        </p:txBody>
      </p:sp>
      <p:pic>
        <p:nvPicPr>
          <p:cNvPr id="5" name="Picture 2" descr="C:\Users\Алёна\Desktop\Картинки для презенаций\картинки\EDCATION\STACK2_thumb - копия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8596" y="1428736"/>
            <a:ext cx="2071687" cy="1928813"/>
          </a:xfrm>
          <a:prstGeom prst="rect">
            <a:avLst/>
          </a:prstGeom>
          <a:ln w="38100" cap="sq">
            <a:solidFill>
              <a:schemeClr val="tx2">
                <a:lumMod val="20000"/>
                <a:lumOff val="8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algn="ctr">
              <a:defRPr/>
            </a:pPr>
            <a:r>
              <a:rPr lang="ru-RU" dirty="0">
                <a:solidFill>
                  <a:srgbClr val="C00000"/>
                </a:solidFill>
              </a:rPr>
              <a:t>Экскурсии</a:t>
            </a: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500063" y="1143000"/>
            <a:ext cx="8215312" cy="1500188"/>
          </a:xfrm>
          <a:prstGeom prst="round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Экскурсия –</a:t>
            </a:r>
            <a:r>
              <a:rPr lang="ru-RU" dirty="0"/>
              <a:t> это форма организации учебной работы, при которой студенты выходят на место расположения изучаемых объектов (природа, исторические памятники, производство) для непосредственного ознакомления с ними. </a:t>
            </a:r>
          </a:p>
        </p:txBody>
      </p:sp>
      <p:sp>
        <p:nvSpPr>
          <p:cNvPr id="4" name="Прямоугольник с двумя скругленными соседними углами 3"/>
          <p:cNvSpPr/>
          <p:nvPr/>
        </p:nvSpPr>
        <p:spPr>
          <a:xfrm>
            <a:off x="571500" y="2928938"/>
            <a:ext cx="3857625" cy="2857500"/>
          </a:xfrm>
          <a:prstGeom prst="round2Same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</a:rPr>
              <a:t>По дидактическим целям: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проводимые перед изучением нового материала;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текущие;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Итоговые.</a:t>
            </a:r>
          </a:p>
        </p:txBody>
      </p:sp>
      <p:sp>
        <p:nvSpPr>
          <p:cNvPr id="5" name="Прямоугольник с двумя скругленными соседними углами 4"/>
          <p:cNvSpPr/>
          <p:nvPr/>
        </p:nvSpPr>
        <p:spPr>
          <a:xfrm>
            <a:off x="4857750" y="2928938"/>
            <a:ext cx="3714750" cy="2857500"/>
          </a:xfrm>
          <a:prstGeom prst="round2Same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</a:rPr>
              <a:t>По предметному содержанию:</a:t>
            </a:r>
          </a:p>
          <a:p>
            <a:pPr marL="342900" indent="-342900" algn="ctr">
              <a:buFont typeface="+mj-lt"/>
              <a:buAutoNum type="arabicPeriod"/>
              <a:defRPr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Естественнонаучные;</a:t>
            </a:r>
          </a:p>
          <a:p>
            <a:pPr marL="342900" indent="-342900" algn="ctr">
              <a:buFont typeface="+mj-lt"/>
              <a:buAutoNum type="arabicPeriod"/>
              <a:defRPr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Историко-литературные;</a:t>
            </a:r>
          </a:p>
          <a:p>
            <a:pPr marL="342900" indent="-342900" algn="ctr">
              <a:buFont typeface="+mj-lt"/>
              <a:buAutoNum type="arabicPeriod"/>
              <a:defRPr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Краеведческие;</a:t>
            </a:r>
          </a:p>
          <a:p>
            <a:pPr marL="342900" indent="-342900" algn="ctr">
              <a:buFont typeface="+mj-lt"/>
              <a:buAutoNum type="arabicPeriod"/>
              <a:defRPr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Производственные</a:t>
            </a:r>
          </a:p>
          <a:p>
            <a:pPr marL="342900" indent="-342900" algn="ctr">
              <a:buFont typeface="+mj-lt"/>
              <a:buAutoNum type="arabicPeriod"/>
              <a:defRPr/>
            </a:pPr>
            <a:endParaRPr lang="ru-RU" dirty="0"/>
          </a:p>
        </p:txBody>
      </p:sp>
      <p:pic>
        <p:nvPicPr>
          <p:cNvPr id="29698" name="Picture 2" descr="C:\Users\Алёна\Desktop\Картинки для презенаций\картинки\EDCATION\OPENBOOK_thum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8" y="5357813"/>
            <a:ext cx="1643062" cy="1143000"/>
          </a:xfrm>
          <a:prstGeom prst="rect">
            <a:avLst/>
          </a:prstGeom>
          <a:ln w="38100" cap="sq">
            <a:solidFill>
              <a:schemeClr val="tx2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400" dirty="0"/>
              <a:t>Требования, которые нужно учитывать при планировании  экскурсии:</a:t>
            </a:r>
          </a:p>
        </p:txBody>
      </p:sp>
      <p:sp>
        <p:nvSpPr>
          <p:cNvPr id="4" name="Правильный пятиугольник 3"/>
          <p:cNvSpPr/>
          <p:nvPr/>
        </p:nvSpPr>
        <p:spPr>
          <a:xfrm>
            <a:off x="0" y="1071546"/>
            <a:ext cx="4857784" cy="2903587"/>
          </a:xfrm>
          <a:prstGeom prst="pentag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lvl="0" algn="ctr"/>
            <a:r>
              <a:rPr lang="ru-RU" sz="1500" dirty="0"/>
              <a:t>Экскурсия должна обеспечить первоначальное яркое целостное восприятие предметов и явлений, что диктуется особой ролью эмоционального фактора в пробуждении и развитии у студентов любознательности, познания интересов.</a:t>
            </a:r>
          </a:p>
        </p:txBody>
      </p:sp>
      <p:sp>
        <p:nvSpPr>
          <p:cNvPr id="6" name="Правильный пятиугольник 5"/>
          <p:cNvSpPr/>
          <p:nvPr/>
        </p:nvSpPr>
        <p:spPr>
          <a:xfrm>
            <a:off x="3857620" y="1142984"/>
            <a:ext cx="5143536" cy="2806800"/>
          </a:xfrm>
          <a:prstGeom prst="pent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lvl="0" algn="ctr"/>
            <a:r>
              <a:rPr lang="ru-RU" sz="1500" dirty="0"/>
              <a:t>Для расширения, углубления, обобщения представлений учащихся о знакомом объекте проводятся повторные экскурсии. Целесообразно проводить повторные экскурсии в тот период, когда в наблюдаемом объекте происходят заметные качественные сдвиги.</a:t>
            </a:r>
          </a:p>
          <a:p>
            <a:pPr algn="ctr">
              <a:defRPr/>
            </a:pPr>
            <a:endParaRPr lang="ru-RU" sz="1500" dirty="0"/>
          </a:p>
        </p:txBody>
      </p:sp>
      <p:sp>
        <p:nvSpPr>
          <p:cNvPr id="7" name="Правильный пятиугольник 6"/>
          <p:cNvSpPr/>
          <p:nvPr/>
        </p:nvSpPr>
        <p:spPr>
          <a:xfrm>
            <a:off x="79810" y="3857628"/>
            <a:ext cx="5143536" cy="3000372"/>
          </a:xfrm>
          <a:prstGeom prst="pent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lvl="0" algn="ctr"/>
            <a:r>
              <a:rPr lang="ru-RU" sz="1600" dirty="0"/>
              <a:t>Постепенное усложнение программного материала, которое проходит в 2-х направлениях: за счет углубления и обобщения знаний об одних и тех же явлениях.</a:t>
            </a:r>
          </a:p>
        </p:txBody>
      </p:sp>
      <p:sp>
        <p:nvSpPr>
          <p:cNvPr id="8" name="Правильный пятиугольник 7"/>
          <p:cNvSpPr/>
          <p:nvPr/>
        </p:nvSpPr>
        <p:spPr>
          <a:xfrm>
            <a:off x="4000464" y="3857628"/>
            <a:ext cx="5143536" cy="3000372"/>
          </a:xfrm>
          <a:prstGeom prst="pent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lvl="0" algn="ctr"/>
            <a:r>
              <a:rPr lang="ru-RU" sz="1500" dirty="0"/>
              <a:t>На каждой экскурсии образовательные и воспитательные задачи следует решать в единстве, поэтому нужно планировать знания и умения, какие переживания будут активизированы.</a:t>
            </a:r>
          </a:p>
        </p:txBody>
      </p:sp>
    </p:spTree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sz="2800" dirty="0"/>
              <a:t>Структурные части экскурсии: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928794" y="1357298"/>
            <a:ext cx="4771649" cy="159205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ru-RU" sz="2800" dirty="0"/>
              <a:t>Подготовительный этап.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57290" y="2857496"/>
            <a:ext cx="6120159" cy="169002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ru-RU" sz="2800" dirty="0"/>
              <a:t>Ход экскурсии.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28662" y="4572008"/>
            <a:ext cx="7572400" cy="171451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ru-RU" sz="2800" dirty="0"/>
              <a:t>Последующая последовательная работа.</a:t>
            </a:r>
          </a:p>
        </p:txBody>
      </p:sp>
    </p:spTree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1643050"/>
            <a:ext cx="8643966" cy="5093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914400" algn="l"/>
              </a:tabLst>
            </a:pPr>
            <a:r>
              <a:rPr kumimoji="0" lang="ru-RU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оформление материалов, принесенных с экскурсии, </a:t>
            </a:r>
            <a:endParaRPr kumimoji="0" lang="ru-RU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914400" algn="l"/>
              </a:tabLst>
            </a:pPr>
            <a:r>
              <a:rPr kumimoji="0" lang="ru-RU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обращение к художественным примерам, с помощью которых усиливаются впечатления от экскурсии, а </a:t>
            </a:r>
            <a:r>
              <a:rPr lang="ru-RU" sz="25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студенты</a:t>
            </a:r>
            <a:r>
              <a:rPr kumimoji="0" lang="ru-RU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побуждаются к сравнению,</a:t>
            </a:r>
            <a:endParaRPr kumimoji="0" lang="ru-RU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914400" algn="l"/>
              </a:tabLst>
            </a:pPr>
            <a:r>
              <a:rPr kumimoji="0" lang="ru-RU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работа в уголке книги (оформление альбомов), в уголке природы (изучение макетов, коллекций, гербариев),</a:t>
            </a:r>
            <a:endParaRPr kumimoji="0" lang="ru-RU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914400" algn="l"/>
              </a:tabLst>
            </a:pPr>
            <a:r>
              <a:rPr kumimoji="0" lang="ru-RU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организация игр (дидактические игры, сюжетно – ролевые, режиссерские),</a:t>
            </a:r>
            <a:endParaRPr kumimoji="0" lang="ru-RU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914400" algn="l"/>
              </a:tabLst>
            </a:pPr>
            <a:r>
              <a:rPr lang="ru-RU" sz="25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бобщающие беседы, которые проводятся по завершению блока образовательной работы по определенной тематике.</a:t>
            </a:r>
            <a:endParaRPr kumimoji="0" lang="ru-RU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214290"/>
            <a:ext cx="789511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Приемы </a:t>
            </a:r>
            <a:r>
              <a:rPr lang="ru-RU" sz="40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послеэкскурсионной</a:t>
            </a:r>
            <a:r>
              <a:rPr lang="ru-RU" sz="4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</a:p>
          <a:p>
            <a:pPr algn="ctr"/>
            <a:r>
              <a:rPr lang="ru-RU" sz="4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работы:</a:t>
            </a:r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14422"/>
            <a:ext cx="8229600" cy="328614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800" i="1" cap="all" dirty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Forma</a:t>
            </a:r>
            <a:r>
              <a:rPr lang="ru-RU" sz="4800" i="1" cap="all" dirty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480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– в переводе с латинского - наружный вид, внешнее очертание</a:t>
            </a:r>
          </a:p>
        </p:txBody>
      </p:sp>
      <p:pic>
        <p:nvPicPr>
          <p:cNvPr id="2051" name="Picture 3" descr="C:\Users\Алёна\Desktop\Картинки для презенаций\картинки\EDCATION\STACK2_thumb - коп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4857760"/>
            <a:ext cx="1643074" cy="164307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5">
                <a:lumMod val="40000"/>
                <a:lumOff val="60000"/>
              </a:schemeClr>
            </a:solidFill>
            <a:miter lim="800000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229600" cy="494031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Форма в обучении </a:t>
            </a:r>
            <a:r>
              <a:rPr lang="ru-RU" sz="4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обозначает внешнюю сторону организации учебного процесса, </a:t>
            </a:r>
            <a:r>
              <a:rPr lang="ru-RU" sz="4400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способ организации деятельности учащихся</a:t>
            </a:r>
            <a:r>
              <a:rPr lang="ru-RU" sz="4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и отражает характер взаимосвязи участников педагогического процесса</a:t>
            </a:r>
            <a:endParaRPr lang="ru-RU" sz="4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endParaRPr>
          </a:p>
        </p:txBody>
      </p:sp>
      <p:pic>
        <p:nvPicPr>
          <p:cNvPr id="1026" name="Picture 2" descr="C:\Users\Алёна\Desktop\Картинки для презенаций\картинки\EDCATION\COMP_BKS_thum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5214950"/>
            <a:ext cx="1428752" cy="1400177"/>
          </a:xfrm>
          <a:prstGeom prst="rect">
            <a:avLst/>
          </a:prstGeom>
          <a:ln w="38100" cap="sq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/>
          <a:lstStyle/>
          <a:p>
            <a:pPr algn="ctr" eaLnBrk="1" hangingPunct="1">
              <a:defRPr/>
            </a:pPr>
            <a:r>
              <a:rPr lang="ru-RU" dirty="0"/>
              <a:t>Формы организации обучения</a:t>
            </a:r>
          </a:p>
        </p:txBody>
      </p:sp>
      <p:graphicFrame>
        <p:nvGraphicFramePr>
          <p:cNvPr id="3" name="Схема 2"/>
          <p:cNvGraphicFramePr/>
          <p:nvPr/>
        </p:nvGraphicFramePr>
        <p:xfrm>
          <a:off x="500034" y="1397000"/>
          <a:ext cx="8286808" cy="4532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4578" name="Picture 2" descr="C:\Users\Алёна\Desktop\Картинки для презенаций\картинки\EDCATION\BOOKBAGS_thumb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86512" y="4429132"/>
            <a:ext cx="2590800" cy="21336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40000"/>
                <a:lumOff val="6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214290"/>
            <a:ext cx="8072526" cy="610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300" b="1" dirty="0">
                <a:solidFill>
                  <a:schemeClr val="tx2">
                    <a:lumMod val="50000"/>
                  </a:schemeClr>
                </a:solidFill>
              </a:rPr>
              <a:t>Индивидуальная форма </a:t>
            </a:r>
            <a:r>
              <a:rPr lang="ru-RU" sz="2300" dirty="0">
                <a:solidFill>
                  <a:schemeClr val="tx2">
                    <a:lumMod val="50000"/>
                  </a:schemeClr>
                </a:solidFill>
              </a:rPr>
              <a:t>организации занятий включает в себя работу педагога с </a:t>
            </a:r>
            <a:r>
              <a:rPr lang="ky-KG" sz="2300" dirty="0">
                <a:solidFill>
                  <a:schemeClr val="tx2">
                    <a:lumMod val="50000"/>
                  </a:schemeClr>
                </a:solidFill>
              </a:rPr>
              <a:t>учащимися</a:t>
            </a:r>
            <a:r>
              <a:rPr lang="ru-RU" sz="2300" dirty="0">
                <a:solidFill>
                  <a:schemeClr val="tx2">
                    <a:lumMod val="50000"/>
                  </a:schemeClr>
                </a:solidFill>
              </a:rPr>
              <a:t> один на один, т.е. индивидуально. В этом случае преподаватель определяет задачу, содержание, средства и методы в соответствии с уровнем развития ребенка, с учетом его индивидуального темпа усвоения новых знаний, особенностей психического процесса и т.д.</a:t>
            </a:r>
          </a:p>
          <a:p>
            <a:pPr algn="just"/>
            <a:r>
              <a:rPr lang="ru-RU" sz="2300" dirty="0">
                <a:solidFill>
                  <a:schemeClr val="tx2">
                    <a:lumMod val="50000"/>
                  </a:schemeClr>
                </a:solidFill>
              </a:rPr>
              <a:t>Занятия такой формы используются в первую очередь с учащимися с недостатками в развитии, часто болеющими, имеющими проблемы в поведении (гиперактивные, застенчивые, импульсивные, агрессивные и т.д.).</a:t>
            </a:r>
          </a:p>
          <a:p>
            <a:pPr algn="just"/>
            <a:r>
              <a:rPr lang="ru-RU" sz="2300" dirty="0">
                <a:solidFill>
                  <a:schemeClr val="tx2">
                    <a:lumMod val="50000"/>
                  </a:schemeClr>
                </a:solidFill>
              </a:rPr>
              <a:t>Вместе с тем, с каждым студентом группы преподаватель должен периодически проводить индивидуальные занятия контрольно-диагностического характера, чтобы выявить уровень обученности и вовремя определить пробелы в усвоении знаний и умений.</a:t>
            </a:r>
          </a:p>
        </p:txBody>
      </p:sp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05"/>
            <a:ext cx="835824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69875" algn="just"/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Групповая форма занятий 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предусматривает проведение занятий с подгруппой студентов не более 6 человек. Основанием для комплектования могут быть личные симпатии 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</a:rPr>
              <a:t>учащихся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, общность их интересов, необходимость (так сложились обстоятельства).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lvl="0" indent="269875" algn="just" eaLnBrk="0" hangingPunct="0"/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Нетрадиционные подходы при делении 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</a:rPr>
              <a:t>студентов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 на </a:t>
            </a:r>
            <a:r>
              <a:rPr kumimoji="0" lang="ru-RU" sz="2800" b="0" i="0" u="none" strike="noStrike" cap="none" normalizeH="0" baseline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микрогруппы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 на основе </a:t>
            </a:r>
            <a:r>
              <a:rPr kumimoji="0" lang="ru-RU" sz="2800" b="0" i="0" u="none" strike="noStrike" cap="none" normalizeH="0" baseline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социоигровых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 подходов предлагают в своих исследованиях Е.Е. </a:t>
            </a:r>
            <a:r>
              <a:rPr kumimoji="0" lang="ru-RU" sz="2800" b="0" i="0" u="none" strike="noStrike" cap="none" normalizeH="0" baseline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Шулешко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, В.М. </a:t>
            </a:r>
            <a:r>
              <a:rPr kumimoji="0" lang="ru-RU" sz="2800" b="0" i="0" u="none" strike="noStrike" cap="none" normalizeH="0" baseline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Букатов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, О.В. </a:t>
            </a:r>
            <a:r>
              <a:rPr kumimoji="0" lang="ru-RU" sz="2800" b="0" i="0" u="none" strike="noStrike" cap="none" normalizeH="0" baseline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Пастюк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, Т.В. </a:t>
            </a:r>
            <a:r>
              <a:rPr kumimoji="0" lang="ru-RU" sz="2800" b="0" i="0" u="none" strike="noStrike" cap="none" normalizeH="0" baseline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Тарунтаева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 и др.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42852"/>
            <a:ext cx="87154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C00000"/>
                </a:solidFill>
              </a:rPr>
              <a:t>Фронтальная форма организации занятия (со всей группой):</a:t>
            </a:r>
          </a:p>
        </p:txBody>
      </p:sp>
      <p:pic>
        <p:nvPicPr>
          <p:cNvPr id="3" name="Рисунок 2" descr="C:\Users\1\Desktop\дошкольная пед.схемы\дошпед 120.jpg"/>
          <p:cNvPicPr/>
          <p:nvPr/>
        </p:nvPicPr>
        <p:blipFill>
          <a:blip r:embed="rId2"/>
          <a:srcRect l="6283" t="8495" r="10123" b="63701"/>
          <a:stretch>
            <a:fillRect/>
          </a:stretch>
        </p:blipFill>
        <p:spPr bwMode="auto">
          <a:xfrm>
            <a:off x="285720" y="1571612"/>
            <a:ext cx="8358246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0"/>
            <a:ext cx="878687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2400" b="1" dirty="0"/>
              <a:t>Комбинированное занятие</a:t>
            </a:r>
            <a:r>
              <a:rPr lang="ru-RU" sz="2400" dirty="0"/>
              <a:t>— занятие, в ходе проведения которого происходит интеграция различных видов одной и той же деятельности </a:t>
            </a:r>
            <a:r>
              <a:rPr lang="ru-RU" sz="2400" i="1" dirty="0"/>
              <a:t>(лепка предметная, лепка сюжетная и т.д.) </a:t>
            </a:r>
            <a:r>
              <a:rPr lang="ru-RU" sz="2400" dirty="0"/>
              <a:t>или техник ее выполнения </a:t>
            </a:r>
            <a:r>
              <a:rPr lang="ru-RU" sz="2400" i="1" dirty="0"/>
              <a:t>(техника рисования пальцем, техника клякс, разбрызгивания краски и т.д.), </a:t>
            </a:r>
            <a:r>
              <a:rPr lang="ru-RU" sz="2400" dirty="0"/>
              <a:t>или решение разных дидактических задач </a:t>
            </a:r>
            <a:r>
              <a:rPr lang="ru-RU" sz="2400" i="1" dirty="0"/>
              <a:t>(усвоение новых знаний, закрепление ранее приобретенных знаний, творческое применение знаний и умений)  </a:t>
            </a:r>
            <a:r>
              <a:rPr lang="ru-RU" sz="2400" dirty="0"/>
              <a:t>в результате чего происходит усвоение учащихся новых приемов деятельности.</a:t>
            </a:r>
          </a:p>
          <a:p>
            <a:pPr lvl="0" algn="just"/>
            <a:endParaRPr lang="ru-RU" sz="2400" dirty="0"/>
          </a:p>
          <a:p>
            <a:pPr algn="just"/>
            <a:r>
              <a:rPr lang="ru-RU" sz="2400" b="1" dirty="0"/>
              <a:t>Интегрированные занятия </a:t>
            </a:r>
            <a:r>
              <a:rPr lang="ru-RU" sz="2400" dirty="0"/>
              <a:t>– это занятия, объединяющие знания из нескольких областей. Интеграция знаний должна осуществляться так чтобы они дополняли, обогащали друг друга при решении </a:t>
            </a:r>
            <a:r>
              <a:rPr lang="ru-RU" sz="2400" dirty="0" err="1"/>
              <a:t>д</a:t>
            </a:r>
            <a:r>
              <a:rPr lang="ru-RU" sz="2400" dirty="0"/>
              <a:t>/задач.</a:t>
            </a:r>
          </a:p>
          <a:p>
            <a:pPr lvl="0" algn="just"/>
            <a:endParaRPr lang="ru-RU" sz="2400" dirty="0"/>
          </a:p>
          <a:p>
            <a:pPr algn="just"/>
            <a:endParaRPr lang="ru-RU" sz="2400" dirty="0"/>
          </a:p>
        </p:txBody>
      </p:sp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0"/>
            <a:ext cx="8643998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solidFill>
                  <a:srgbClr val="FF0000"/>
                </a:solidFill>
              </a:rPr>
              <a:t>Основные требования к занятию:</a:t>
            </a:r>
            <a:endParaRPr lang="ru-RU" sz="2400" b="1" dirty="0">
              <a:solidFill>
                <a:srgbClr val="FF0000"/>
              </a:solidFill>
            </a:endParaRPr>
          </a:p>
          <a:p>
            <a:pPr algn="just"/>
            <a:r>
              <a:rPr lang="ru-RU" sz="2000" dirty="0"/>
              <a:t>1. Использование новейших достижений науки и практики.</a:t>
            </a:r>
          </a:p>
          <a:p>
            <a:pPr algn="just"/>
            <a:r>
              <a:rPr lang="ru-RU" sz="2000" dirty="0"/>
              <a:t>2. Реализация и оптимальное соотношение всех дидактических принципов.</a:t>
            </a:r>
          </a:p>
          <a:p>
            <a:pPr algn="just"/>
            <a:r>
              <a:rPr lang="ru-RU" sz="2000" dirty="0"/>
              <a:t>3. Обеспечение соответствующих условий для развития познавательной деятельности учащихся (учет интересов, наклонностей и потребностей).</a:t>
            </a:r>
          </a:p>
          <a:p>
            <a:pPr algn="just"/>
            <a:r>
              <a:rPr lang="ru-RU" sz="2000" dirty="0"/>
              <a:t>4. Связь с прошедшими занятиями и опора на достигнутый студентом уровень.</a:t>
            </a:r>
          </a:p>
          <a:p>
            <a:pPr algn="just"/>
            <a:r>
              <a:rPr lang="ru-RU" sz="2000" dirty="0"/>
              <a:t>5. Мотивация и активизация познавательной деятельности.</a:t>
            </a:r>
          </a:p>
          <a:p>
            <a:pPr algn="just"/>
            <a:r>
              <a:rPr lang="ru-RU" sz="2000" dirty="0"/>
              <a:t>6. Соблюдение логичности при построении занятия.</a:t>
            </a:r>
          </a:p>
          <a:p>
            <a:pPr algn="just"/>
            <a:r>
              <a:rPr lang="ru-RU" sz="2000" dirty="0"/>
              <a:t>7.  Присутствие эмоционального компонента </a:t>
            </a:r>
            <a:r>
              <a:rPr lang="ru-RU" sz="2000" i="1" dirty="0"/>
              <a:t>(как со стороны студента, так и со стороны преподавателя) </a:t>
            </a:r>
            <a:r>
              <a:rPr lang="ru-RU" sz="2000" dirty="0"/>
              <a:t>при проведении занятия.</a:t>
            </a:r>
          </a:p>
          <a:p>
            <a:pPr algn="just"/>
            <a:r>
              <a:rPr lang="ru-RU" sz="2000" dirty="0"/>
              <a:t>8. Связь изучаемого материала занятия с жизнью и личным опытом студента.</a:t>
            </a:r>
          </a:p>
          <a:p>
            <a:pPr algn="just"/>
            <a:r>
              <a:rPr lang="ru-RU" sz="2000" dirty="0"/>
              <a:t>9. Развитие умения самостоятельно добывать знания и пополнять их объем.</a:t>
            </a:r>
          </a:p>
          <a:p>
            <a:pPr algn="just"/>
            <a:r>
              <a:rPr lang="ru-RU" sz="2000" dirty="0"/>
              <a:t>10. Тщательная диагностика, прогнозирование, проектирование и планирование каждого занятия.</a:t>
            </a:r>
          </a:p>
          <a:p>
            <a:pPr algn="just"/>
            <a:endParaRPr lang="ru-RU" sz="2000" dirty="0"/>
          </a:p>
        </p:txBody>
      </p:sp>
    </p:spTree>
  </p:cSld>
  <p:clrMapOvr>
    <a:masterClrMapping/>
  </p:clrMapOvr>
  <p:transition spd="med"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353</TotalTime>
  <Words>768</Words>
  <Application>Microsoft Office PowerPoint</Application>
  <PresentationFormat>Экран (4:3)</PresentationFormat>
  <Paragraphs>59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Lucida Sans Unicode</vt:lpstr>
      <vt:lpstr>Times New Roman</vt:lpstr>
      <vt:lpstr>Verdana</vt:lpstr>
      <vt:lpstr>Wingdings 2</vt:lpstr>
      <vt:lpstr>Wingdings 3</vt:lpstr>
      <vt:lpstr>Открытая</vt:lpstr>
      <vt:lpstr>ФОРМЫ ОРГАНИЗАЦИИ ОБУЧЕНИЯ</vt:lpstr>
      <vt:lpstr>Forma – в переводе с латинского - наружный вид, внешнее очертание</vt:lpstr>
      <vt:lpstr>Форма в обучении обозначает внешнюю сторону организации учебного процесса, способ организации деятельности учащихся и отражает характер взаимосвязи участников педагогического процесса</vt:lpstr>
      <vt:lpstr>Формы организации обучения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Формы организации обучения вне занятий</vt:lpstr>
      <vt:lpstr>Экскурсии</vt:lpstr>
      <vt:lpstr>Требования, которые нужно учитывать при планировании  экскурсии:</vt:lpstr>
      <vt:lpstr>Структурные части экскурсии: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Системы и формы обучения</dc:title>
  <dc:creator>Алёна</dc:creator>
  <cp:lastModifiedBy>User</cp:lastModifiedBy>
  <cp:revision>37</cp:revision>
  <dcterms:created xsi:type="dcterms:W3CDTF">2008-10-03T13:22:33Z</dcterms:created>
  <dcterms:modified xsi:type="dcterms:W3CDTF">2023-04-24T10:03:30Z</dcterms:modified>
</cp:coreProperties>
</file>