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52" d="100"/>
          <a:sy n="52" d="100"/>
        </p:scale>
        <p:origin x="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DEC412-ADF0-4614-9E78-7C57D9CFC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E94BF7-A8F3-4CF3-B9A7-00AD3900B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4E79AB-E325-4983-8308-1185E6ACE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21CC8C-A0D3-4C1E-9179-58CF81936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731FD3-81C8-486B-9EE9-62B17AAA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743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A98D6-67A8-439F-BF78-497A346F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1657A8-A5BB-433A-B4B8-D77FB2460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F36231-3B73-46F7-AB84-99A74D06F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AAC169-BBA9-49A3-AC83-241A35032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46AD30-5577-46E4-93DB-7421A1DF9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15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ECE7B84-98EB-4D90-86FD-869CD7D7A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5548DE-713E-4C37-8CE5-95B275BB4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FB8175-9E4E-4D87-BC60-DE34BA969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3CCB65-9B35-459E-A338-2CB2BC677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0AF147-5D6A-4ED9-99B4-0AF2EC458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54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D49F02-5C88-4A15-909D-21D4DF4E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A10EE-4F03-41F4-9FB2-1365CB027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6555B6-25AE-46DB-8B26-717EE450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45BA29-EDDB-4149-843D-2F8AB9AD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C2CCF0-F3CE-446B-856F-62E7AAF4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8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78790-9788-4440-BDC0-1153ADA96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57DBD9-E863-411A-9A79-3414CAB30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2A45BC-6E95-421A-A3FE-9FF523787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54EB9F-CF9F-4C56-AE42-502415BE7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70F73C-974F-4970-8CA7-45EBBA10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18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99ED4C-4870-45EC-A9F5-624F6F93A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5EF37B-625B-431A-9F60-FE1CE24089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80CB556-28FE-43B8-8AF6-F63D1374F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B5274E-46FF-4C5C-AA8F-9D010439F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AC2D9D-FC83-496E-A065-075263AF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9C1FDA-6054-444F-9ED0-3D57917F1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02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2A5076-90C6-48D4-8898-B03D356D7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30355C-8EA1-46E4-B400-6E387B18E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4A74A5-56C6-4A89-BE74-25DAA4078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945D2D8-D87B-41F8-B41F-015B4D3470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117B00C-CD54-4267-B65C-7B5FF1165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6BD2AE8-541B-4182-941A-195596C3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8F22946-D569-4E75-AE35-A50DE9314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4EA49C5-722F-44FC-93D8-58360B474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72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BE0E9F-89E2-4D1E-BEB2-1526F82E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DEBCD6-817D-4178-9635-70D837F67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CE8004-41C1-44CE-8CF1-82F1B59F3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557A6C4-F05C-446A-A44E-C8B07489B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84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2561F9D-0AD5-45EB-9A1C-0A1BF16F4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3F7EFE8-655C-4651-A25A-BFB2A2C5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456DAB-B059-444C-A591-D6E65000A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82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B16D94-051B-4826-A5ED-D43CD91B5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A34167-7011-49C0-86BC-44967F872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57D127-E962-4514-BF4D-CC7165C7E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FC1538-8F31-4777-8E66-2D830C8B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92720C-592C-49C2-8051-75CFFFBB7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F2F1DE-4EB3-44EA-BD7D-A36073A5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34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7C781-3FC4-4534-97B8-481E63D1C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C16BBE2-BE49-4996-85C4-91C0C4208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C77007-2404-415B-847F-24944E376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D93F6C-960B-4D50-9C6A-176A965E7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B1C9FA-8EA8-4EE2-AC44-3B38B6916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14CDB4-A99F-462C-9285-B01996D77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9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D4162-4B0A-4546-A5C8-29899DCE6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6F63CE-01BB-4519-B9C7-02D3F41BB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309EEA-4165-444B-B777-6D21E1885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B019A-8384-447A-8B98-BA1540CD2FD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A0438-0C43-43E2-AA64-7466FF28B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C6412B-00BB-461D-98F8-0323E1C12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B3452-EF41-4757-9001-FA95219A3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9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1F3792-0BEC-424A-A0E7-804908B71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08282"/>
          </a:xfrm>
        </p:spPr>
        <p:txBody>
          <a:bodyPr>
            <a:normAutofit/>
          </a:bodyPr>
          <a:lstStyle/>
          <a:p>
            <a:r>
              <a:rPr lang="ru-RU" b="1" dirty="0"/>
              <a:t>Нормативно-правовое обеспечение профессионального образования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045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99CF329-3B4D-4ED6-9094-2B5005C47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6691"/>
            <a:ext cx="10515600" cy="529027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Центральным элементом национальной системы квалификаций является национальная рамка квалификаций, представляющая собой документ, содержащий обобщенное описание квалификационных уровней, и предназначенная для различных групп пользователей (работодателей, их объединений, органов управления образованием, образовательных организаций, граждан).</a:t>
            </a:r>
          </a:p>
        </p:txBody>
      </p:sp>
    </p:spTree>
    <p:extLst>
      <p:ext uri="{BB962C8B-B14F-4D97-AF65-F5344CB8AC3E}">
        <p14:creationId xmlns:p14="http://schemas.microsoft.com/office/powerpoint/2010/main" val="922093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C3FA8-E93A-4452-80D5-B7F0B1BF6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Основными элементами национальной рамки квалификаций являются: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C2A0D4-7D83-4899-8FFA-B1E8D5DAB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уровни квалификаций;</a:t>
            </a:r>
          </a:p>
          <a:p>
            <a:r>
              <a:rPr lang="ru-RU" dirty="0"/>
              <a:t> дескрипторы квалификационных уровней;</a:t>
            </a:r>
          </a:p>
          <a:p>
            <a:r>
              <a:rPr lang="ru-RU" dirty="0"/>
              <a:t> вариативные пути достижения квалификационных уровней;</a:t>
            </a:r>
          </a:p>
          <a:p>
            <a:r>
              <a:rPr lang="ru-RU" dirty="0"/>
              <a:t> трудоемкость, для достижения квалификационного уровня в рамках формального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608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4A33123-8327-4F65-B260-895BE2931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927"/>
            <a:ext cx="10515600" cy="57890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Квалификационные уровни. </a:t>
            </a:r>
          </a:p>
          <a:p>
            <a:pPr marL="0" indent="0">
              <a:buNone/>
            </a:pPr>
            <a:r>
              <a:rPr lang="ru-RU" dirty="0"/>
              <a:t>Определение квалификационных уровней будет осуществляться с учетом:</a:t>
            </a:r>
          </a:p>
          <a:p>
            <a:r>
              <a:rPr lang="ru-RU" dirty="0"/>
              <a:t>результатов обучения;</a:t>
            </a:r>
          </a:p>
          <a:p>
            <a:r>
              <a:rPr lang="ru-RU" dirty="0"/>
              <a:t>иерархии квалификационных уровней в структуре разделения труда и системы образования Кыргызской Республики;</a:t>
            </a:r>
          </a:p>
          <a:p>
            <a:r>
              <a:rPr lang="ru-RU" dirty="0"/>
              <a:t>установления четких связей между требованиями сферы труда к выполнению работниками трудовых функций и требованиями к оценке соответствия работников этим требованиям;</a:t>
            </a:r>
          </a:p>
          <a:p>
            <a:r>
              <a:rPr lang="ru-RU" dirty="0"/>
              <a:t>установления ясной связи между уровнями квалификаций в национальной рамке квалификаций и дескрипторами уровней Европейской рамки квалификаций, квалификационных рамок Европейского пространства высшего образования;</a:t>
            </a:r>
          </a:p>
          <a:p>
            <a:r>
              <a:rPr lang="ru-RU" dirty="0"/>
              <a:t>прозрачности методов включения квалификаций в национальную рамку квалификаций;</a:t>
            </a:r>
          </a:p>
          <a:p>
            <a:r>
              <a:rPr lang="ru-RU" dirty="0"/>
              <a:t>накопительного принципа, направленного на признание предыдущего обучения на основе результатов формального, неформального и </a:t>
            </a:r>
            <a:r>
              <a:rPr lang="ru-RU" dirty="0" err="1"/>
              <a:t>информального</a:t>
            </a:r>
            <a:r>
              <a:rPr lang="ru-RU" dirty="0"/>
              <a:t>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177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54C5E7-30BE-4BD7-BAD5-7437B6262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Национальную рамку квалификаций образуют представленные в виде таблицы характеристики (дескрипторы) девяти квалификационных уровней, раскрытые через ряд обобщенных показателей.</a:t>
            </a:r>
          </a:p>
        </p:txBody>
      </p:sp>
    </p:spTree>
    <p:extLst>
      <p:ext uri="{BB962C8B-B14F-4D97-AF65-F5344CB8AC3E}">
        <p14:creationId xmlns:p14="http://schemas.microsoft.com/office/powerpoint/2010/main" val="1518831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E3626-1585-48D9-8412-CBCC0F57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Профессиональные стандарты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B8D491-4D4B-431D-B7D3-C5E63D5F6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Профессиональный стандарт - составная часть национальной системы квалификаций, содержит описание качественного уровня квалификации сотрудника, которому тот обязан соответствовать, чтобы по праву занимать место в штате любой компании, вне зависимости от рода ее деятельности, в том числе:</a:t>
            </a:r>
          </a:p>
          <a:p>
            <a:r>
              <a:rPr lang="ru-RU" dirty="0"/>
              <a:t>- трудовых функций работника в соответствии с его квалификацией и занимаемой должностью (функциональный анализ);</a:t>
            </a:r>
          </a:p>
          <a:p>
            <a:r>
              <a:rPr lang="ru-RU" dirty="0"/>
              <a:t>- требования к его опыту и знаниям, навыкам, компетенциям, необходимым для успешного выполнения данных трудовых функций.</a:t>
            </a:r>
          </a:p>
          <a:p>
            <a:r>
              <a:rPr lang="ru-RU" dirty="0"/>
              <a:t>На основании международного опыта и опыта реализации отечественных пилотных проектов будут установлены и утверждены структура, правила разработки, экспертизы, признания, внедрения и применения профессиональных стандартов.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035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A871C9-AB9C-481B-A461-4E5BADB8F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Отраслевая/секторальная рамка квалификаций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060932-B074-4D76-ACF8-CAF12F40F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Отраслевая/секторальная рамка квалификаций - составная часть национальной системы квалификаций, представляющая собой обобщенное описание по установленным показателям квалификационных уровней в рамках отрасли/сектора, признаваемое ведущими в данной отрасли организациями.</a:t>
            </a:r>
          </a:p>
          <a:p>
            <a:pPr marL="0" indent="0">
              <a:buNone/>
            </a:pPr>
            <a:r>
              <a:rPr lang="ru-RU" dirty="0"/>
              <a:t>Целью отраслевой/секторальной рамки квалификаций является формулировка требований к существующим квалификациям в отрасли/секторе на основе национальной рамки квалификаций с учетом стратегии развития отрасли/сектора, разработка карт профессий и должностей по уровням квалификаций, установление межотраслевых связей через смежные виды занятий (профессии и должности).</a:t>
            </a:r>
          </a:p>
          <a:p>
            <a:pPr marL="0" indent="0">
              <a:buNone/>
            </a:pPr>
            <a:r>
              <a:rPr lang="ru-RU" dirty="0"/>
              <a:t>Принципами разработки отраслевой/секторальной рамки квалификаций являются:</a:t>
            </a:r>
          </a:p>
          <a:p>
            <a:r>
              <a:rPr lang="ru-RU" dirty="0"/>
              <a:t>определение в отрасли/секторе взаимосвязанных профессиональных групп и/или подгрупп;</a:t>
            </a:r>
          </a:p>
          <a:p>
            <a:r>
              <a:rPr lang="ru-RU" dirty="0"/>
              <a:t>преемственность личностных и профессиональных компетенций, умений, навыков и знаний работников при переходе от низших уровней квалификации к высшим с учетом практического опыта;</a:t>
            </a:r>
          </a:p>
          <a:p>
            <a:r>
              <a:rPr lang="ru-RU" dirty="0"/>
              <a:t>приемлемость требований отраслевой/секторальной рамки квалификаций ко всем профессиональным группам и/или подгруппам;</a:t>
            </a:r>
          </a:p>
          <a:p>
            <a:r>
              <a:rPr lang="ru-RU" dirty="0"/>
              <a:t>соответствие иерархии уровней квалификации национальной рамке квалификаций;</a:t>
            </a:r>
          </a:p>
          <a:p>
            <a:r>
              <a:rPr lang="ru-RU" dirty="0"/>
              <a:t>описание уровней квалификации отраслевой/секторальной рамки квалификаций через параметры профессиональной деятельности;</a:t>
            </a:r>
          </a:p>
          <a:p>
            <a:r>
              <a:rPr lang="ru-RU" dirty="0"/>
              <a:t>ясность описания уровней квалификации для всех заинтересованных пользователей.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8759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A43BD-8F5E-4878-BAE0-85DE0ED41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1127"/>
            <a:ext cx="10515600" cy="55858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/>
              <a:t>Важную роль в которых занимают педагогические отношения, возникающие и существующие непосредственно в связи с осуществлением процессов обучения и воспитания.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• Специфическими нормативными механизмами, используемые в системе профессионального образования, выступают: уровни квалификации (оформляемые в виде рамок квалификаций); ПС (разрабатываемые на основе уровней квалификаций); образовательные стандарты, разрабатываемые на основе ПС.</a:t>
            </a:r>
          </a:p>
        </p:txBody>
      </p:sp>
    </p:spTree>
    <p:extLst>
      <p:ext uri="{BB962C8B-B14F-4D97-AF65-F5344CB8AC3E}">
        <p14:creationId xmlns:p14="http://schemas.microsoft.com/office/powerpoint/2010/main" val="175211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DFEA9EC-AD77-4904-B284-CCA49FAA8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8073"/>
            <a:ext cx="10515600" cy="5735782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Общим </a:t>
            </a:r>
            <a:r>
              <a:rPr lang="ru-RU" sz="3200" b="1" i="1" dirty="0"/>
              <a:t>предметом</a:t>
            </a:r>
            <a:r>
              <a:rPr lang="ru-RU" sz="3200" dirty="0"/>
              <a:t> образовательного законодательства выступает особая область правоотношений — </a:t>
            </a:r>
            <a:r>
              <a:rPr lang="ru-RU" sz="3200" b="1" i="1" dirty="0"/>
              <a:t>образовательные отношения</a:t>
            </a:r>
            <a:r>
              <a:rPr lang="ru-RU" sz="3200" dirty="0"/>
              <a:t>, которые регулируются им точно так же, как гражданские отношения — гражданским законодательством, трудовые отношения — трудовым законодательством и т.д. При этом в систему образовательных отношений могут быть включены, в качестве вспомогательных, и другие виды отношений (трудовые, гражданско-правовые, административные, финансовые), но центральную роль занимают  </a:t>
            </a:r>
            <a:r>
              <a:rPr lang="ru-RU" sz="3200" b="1" i="1" dirty="0"/>
              <a:t>педагогические отношения</a:t>
            </a:r>
            <a:r>
              <a:rPr lang="ru-RU" sz="3200" dirty="0"/>
              <a:t>, возникающие и существующие непосредственно в связи с осуществлением процессов обучения и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2860271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4B74FD-5011-4704-A73E-1B8A38687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618"/>
            <a:ext cx="10515600" cy="5410345"/>
          </a:xfrm>
        </p:spPr>
        <p:txBody>
          <a:bodyPr/>
          <a:lstStyle/>
          <a:p>
            <a:pPr marL="0" indent="0">
              <a:buNone/>
            </a:pPr>
            <a:endParaRPr lang="ru-RU" b="1" i="1" dirty="0"/>
          </a:p>
          <a:p>
            <a:pPr marL="0" indent="0">
              <a:buNone/>
            </a:pPr>
            <a:endParaRPr lang="ru-RU" b="1" i="1" dirty="0"/>
          </a:p>
          <a:p>
            <a:pPr marL="0" indent="0">
              <a:buNone/>
            </a:pPr>
            <a:r>
              <a:rPr lang="ru-RU" b="1" i="1" dirty="0"/>
              <a:t>Субъектами</a:t>
            </a:r>
            <a:r>
              <a:rPr lang="ru-RU" dirty="0"/>
              <a:t> образовательных отношений выступают: во-первых, обучающиеся, во-вторых, педагогические работники и, в-третьих, образовательные учреждения. Таким образом, характерной особенностью таких отношений является их  </a:t>
            </a:r>
            <a:r>
              <a:rPr lang="ru-RU" b="1" i="1" dirty="0" err="1"/>
              <a:t>трехсторонность</a:t>
            </a:r>
            <a:r>
              <a:rPr lang="ru-RU" b="1" i="1" dirty="0"/>
              <a:t>.</a:t>
            </a:r>
            <a:r>
              <a:rPr lang="ru-RU" dirty="0"/>
              <a:t> Система образовательных отношений, возникающих между всеми их участниками, пронизана взаимными правами и обязанностями каждого из участников.</a:t>
            </a:r>
          </a:p>
        </p:txBody>
      </p:sp>
    </p:spTree>
    <p:extLst>
      <p:ext uri="{BB962C8B-B14F-4D97-AF65-F5344CB8AC3E}">
        <p14:creationId xmlns:p14="http://schemas.microsoft.com/office/powerpoint/2010/main" val="309512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72F52-FFA0-45A5-B9AB-8880B3158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Основными </a:t>
            </a:r>
            <a:r>
              <a:rPr lang="ru-RU" sz="3600" b="1" i="1" dirty="0"/>
              <a:t>объектами</a:t>
            </a:r>
            <a:r>
              <a:rPr lang="ru-RU" sz="3600" b="1" dirty="0"/>
              <a:t> образовательных отношений являются: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D3D33-7F33-4A88-BE12-32EA0DAF7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— содержание, объем, уровень и характер </a:t>
            </a:r>
            <a:r>
              <a:rPr lang="ru-RU" b="1" i="1" dirty="0"/>
              <a:t>результатов</a:t>
            </a:r>
            <a:r>
              <a:rPr lang="ru-RU" dirty="0"/>
              <a:t> образования, приобретаемых обучающимися и передаваемых обучающими в ходе образовательной деятельности, в соответствии с требованиями образовательных стандартов (или иных нормативно закрепленных требований);</a:t>
            </a:r>
          </a:p>
          <a:p>
            <a:pPr marL="0" indent="0">
              <a:buNone/>
            </a:pPr>
            <a:r>
              <a:rPr lang="ru-RU" dirty="0"/>
              <a:t>— </a:t>
            </a:r>
            <a:r>
              <a:rPr lang="ru-RU" b="1" i="1" dirty="0"/>
              <a:t>условия</a:t>
            </a:r>
            <a:r>
              <a:rPr lang="ru-RU" dirty="0"/>
              <a:t>, обеспечивающие качество и эффективность образовательного процесса;</a:t>
            </a:r>
          </a:p>
          <a:p>
            <a:pPr marL="0" indent="0">
              <a:buNone/>
            </a:pPr>
            <a:r>
              <a:rPr lang="ru-RU" dirty="0"/>
              <a:t>— </a:t>
            </a:r>
            <a:r>
              <a:rPr lang="ru-RU" b="1" i="1" dirty="0"/>
              <a:t>качество обучения</a:t>
            </a:r>
            <a:r>
              <a:rPr lang="ru-RU" dirty="0"/>
              <a:t>, выражающееся в соответствии установленным требованиям к процессу и результатам учебной работы обучающихся и педагогическому труду учителя, преподавателя;</a:t>
            </a:r>
          </a:p>
          <a:p>
            <a:pPr marL="0" indent="0">
              <a:buNone/>
            </a:pPr>
            <a:r>
              <a:rPr lang="ru-RU" dirty="0"/>
              <a:t>- </a:t>
            </a:r>
            <a:r>
              <a:rPr lang="ru-RU" b="1" i="1" dirty="0"/>
              <a:t>качество воспитательной деятельности</a:t>
            </a:r>
            <a:r>
              <a:rPr lang="ru-RU" dirty="0"/>
              <a:t>, выражающееся в обеспечении соответствия содержания и характера личностных черт учащихся доминирующим в обществе педагогическим идеалам, позитивным моральным ценностям и нормам.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643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7A5FC-CA53-4213-8737-50D57EDC6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77711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+mn-lt"/>
              </a:rPr>
              <a:t>Нормативно-правовое регулирование системы профессионального образования имеет и еще один значимый объект — </a:t>
            </a:r>
            <a:r>
              <a:rPr lang="ru-RU" sz="2800" b="1" i="1" dirty="0">
                <a:latin typeface="+mn-lt"/>
              </a:rPr>
              <a:t>взаимодействие сферы труда и сферы образования</a:t>
            </a:r>
            <a:r>
              <a:rPr lang="ru-RU" sz="2800" b="1" dirty="0">
                <a:latin typeface="+mn-lt"/>
              </a:rPr>
              <a:t>, включая следующие вопросы: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386C9D-FE76-47F1-B7AF-526D8AE67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8327"/>
            <a:ext cx="10515600" cy="3858635"/>
          </a:xfrm>
        </p:spPr>
        <p:txBody>
          <a:bodyPr/>
          <a:lstStyle/>
          <a:p>
            <a:r>
              <a:rPr lang="ru-RU" dirty="0"/>
              <a:t>соответствие квалификации выпускников практико-ориентированных образовательных программ требованиям рынка груда;</a:t>
            </a:r>
          </a:p>
          <a:p>
            <a:r>
              <a:rPr lang="ru-RU" dirty="0"/>
              <a:t>механизмы, обеспечивающие образовательную и профессиональную мобильность обучающихся и выпускников;</a:t>
            </a:r>
          </a:p>
          <a:p>
            <a:r>
              <a:rPr lang="ru-RU" dirty="0"/>
              <a:t> непрерывность профессионального образования и преемственность его с общим и высшим образованием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2793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1339A2-0FF2-4AF9-8B4F-910BB5E3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Специфическими нормативными механизмами, используемыми в системе профессионального образования, выступают: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4C4107-2CD0-4821-B380-04BF2794C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— </a:t>
            </a:r>
            <a:r>
              <a:rPr lang="ru-RU" i="1" dirty="0"/>
              <a:t>уровни квалификации</a:t>
            </a:r>
            <a:r>
              <a:rPr lang="ru-RU" dirty="0"/>
              <a:t> (оформляемые в виде рамок квалификаций);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— </a:t>
            </a:r>
            <a:r>
              <a:rPr lang="ru-RU" i="1" dirty="0"/>
              <a:t>ПС,</a:t>
            </a:r>
            <a:r>
              <a:rPr lang="ru-RU" dirty="0"/>
              <a:t> разрабатываемые на основе уровней квалификаций;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— </a:t>
            </a:r>
            <a:r>
              <a:rPr lang="ru-RU" i="1" dirty="0"/>
              <a:t>образовательные стандарты,</a:t>
            </a:r>
            <a:r>
              <a:rPr lang="ru-RU" dirty="0"/>
              <a:t> разрабатываемые на основе ПС.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723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E6A70E-770E-42F7-9726-4B89E963D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618"/>
            <a:ext cx="10515600" cy="5410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Уровни квалификаций, принятые в КР, нормируются Национальной рамкой квалификаций (НРК)</a:t>
            </a:r>
          </a:p>
          <a:p>
            <a:endParaRPr lang="ru-RU" sz="3200" dirty="0"/>
          </a:p>
          <a:p>
            <a:r>
              <a:rPr lang="ru-RU" sz="3200" b="1" dirty="0"/>
              <a:t>Национальная рамка квалификаций</a:t>
            </a:r>
            <a:r>
              <a:rPr lang="ru-RU" sz="3200" dirty="0"/>
              <a:t> - структурированное описание уровней квалификаций в соответствии с набором критериев, направленное на интеграцию и координацию национальных квалификационных подсистем, обеспечение сопоставимости квалификаций, и являющееся основой для системы подтверждения соответствия и присвоения квалификаций.</a:t>
            </a:r>
          </a:p>
        </p:txBody>
      </p:sp>
    </p:spTree>
    <p:extLst>
      <p:ext uri="{BB962C8B-B14F-4D97-AF65-F5344CB8AC3E}">
        <p14:creationId xmlns:p14="http://schemas.microsoft.com/office/powerpoint/2010/main" val="1576465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0BE1EE6-9B2F-4F6F-8E5F-2E30AC3FC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382"/>
            <a:ext cx="10515600" cy="541958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НРК является нормативным документом, предназначенным для различных групп пользователей (объединений работодателей, органов управления образованием, предприятий, образовательных организаций, граждан) и обеспечивающим сопряжение сферы труда и сферы образования.</a:t>
            </a:r>
          </a:p>
          <a:p>
            <a:pPr marL="0" indent="0">
              <a:buNone/>
            </a:pPr>
            <a:r>
              <a:rPr lang="ru-RU" dirty="0"/>
              <a:t>В основу разработки НРК  положены принципы, свойственные аналогичным рамочным структурам стран Евросоюза и других государств:</a:t>
            </a:r>
          </a:p>
          <a:p>
            <a:pPr marL="0" indent="0">
              <a:buNone/>
            </a:pPr>
            <a:r>
              <a:rPr lang="ru-RU" dirty="0"/>
              <a:t>— непрерывность и преемственность развития квалификационных уровней от низшего к высшему;</a:t>
            </a:r>
          </a:p>
          <a:p>
            <a:pPr marL="0" indent="0">
              <a:buNone/>
            </a:pPr>
            <a:r>
              <a:rPr lang="ru-RU" dirty="0"/>
              <a:t>— прозрачность описания квалификационных уровней для всех пользователей;</a:t>
            </a:r>
          </a:p>
          <a:p>
            <a:pPr marL="0" indent="0">
              <a:buNone/>
            </a:pPr>
            <a:r>
              <a:rPr lang="ru-RU" dirty="0"/>
              <a:t>-- соответствие иерархии квалификационных уровней структуре разделения труда и национальной системе образования Российской Федерации;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— учет мирового опыта при разработке структуры и содержания НРК.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714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1058</Words>
  <Application>Microsoft Office PowerPoint</Application>
  <PresentationFormat>Широкоэкранный</PresentationFormat>
  <Paragraphs>68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Нормативно-правовое обеспечение профессионального образования </vt:lpstr>
      <vt:lpstr>Презентация PowerPoint</vt:lpstr>
      <vt:lpstr>Презентация PowerPoint</vt:lpstr>
      <vt:lpstr>Презентация PowerPoint</vt:lpstr>
      <vt:lpstr>Основными объектами образовательных отношений являются:</vt:lpstr>
      <vt:lpstr>Нормативно-правовое регулирование системы профессионального образования имеет и еще один значимый объект — взаимодействие сферы труда и сферы образования, включая следующие вопросы:</vt:lpstr>
      <vt:lpstr>Специфическими нормативными механизмами, используемыми в системе профессионального образования, выступают:</vt:lpstr>
      <vt:lpstr>Презентация PowerPoint</vt:lpstr>
      <vt:lpstr>Презентация PowerPoint</vt:lpstr>
      <vt:lpstr>Презентация PowerPoint</vt:lpstr>
      <vt:lpstr>Основными элементами национальной рамки квалификаций являются:</vt:lpstr>
      <vt:lpstr>Презентация PowerPoint</vt:lpstr>
      <vt:lpstr>Презентация PowerPoint</vt:lpstr>
      <vt:lpstr>Профессиональные стандарты</vt:lpstr>
      <vt:lpstr>Отраслевая/секторальная рамка квалификаций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обеспечение профессионального образования</dc:title>
  <dc:creator>User</dc:creator>
  <cp:lastModifiedBy>User</cp:lastModifiedBy>
  <cp:revision>6</cp:revision>
  <dcterms:created xsi:type="dcterms:W3CDTF">2023-02-15T12:02:58Z</dcterms:created>
  <dcterms:modified xsi:type="dcterms:W3CDTF">2023-06-26T16:45:59Z</dcterms:modified>
</cp:coreProperties>
</file>