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0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06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4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43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19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90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37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2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8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83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CDE65-9114-4504-82EE-92F76FA5FB4B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010A-F2A4-4329-A500-E3950090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25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Технологическая фаза педагогического (образовательного)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024360" cy="582993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Технология </a:t>
            </a:r>
            <a:r>
              <a:rPr lang="ru-RU" sz="3600" dirty="0" smtClean="0"/>
              <a:t>— это система условий, форм, методов и средств решения поставленной задачи.</a:t>
            </a:r>
            <a:br>
              <a:rPr lang="ru-RU" sz="3600" dirty="0" smtClean="0"/>
            </a:br>
            <a:r>
              <a:rPr lang="ru-RU" sz="3600" b="1" dirty="0" smtClean="0"/>
              <a:t>Рефлексивная фаза проекта</a:t>
            </a:r>
            <a:br>
              <a:rPr lang="ru-RU" sz="3600" b="1" dirty="0" smtClean="0"/>
            </a:br>
            <a:r>
              <a:rPr lang="ru-RU" sz="3600" dirty="0" smtClean="0"/>
              <a:t>    Технологическая фаза педагогического (образовательного) проекта завершилась реализацией спроектированной системы в практике. Теперь педагог-практик (или коллектив) должен отрефлексировать — «обратиться назад»: осмыслить, сравнить, оценить исходные и конечные состояния: </a:t>
            </a:r>
            <a:br>
              <a:rPr lang="ru-RU" sz="3600" dirty="0" smtClean="0"/>
            </a:br>
            <a:r>
              <a:rPr lang="ru-RU" sz="3600" dirty="0" smtClean="0"/>
              <a:t>— объекта своей продуктивной деятельности — итоговая оценка (самооценка) реализации проекта; </a:t>
            </a:r>
            <a:br>
              <a:rPr lang="ru-RU" sz="3600" dirty="0" smtClean="0"/>
            </a:br>
            <a:r>
              <a:rPr lang="ru-RU" sz="3600" dirty="0" smtClean="0"/>
              <a:t>— субъекта деятельности, т.е. самого себя — рефлексия.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243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5761"/>
            <a:ext cx="11452860" cy="6492240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Итоговая оценка. </a:t>
            </a:r>
            <a:br>
              <a:rPr lang="ru-RU" sz="3800" b="1" dirty="0" smtClean="0"/>
            </a:br>
            <a:r>
              <a:rPr lang="ru-RU" sz="3800" b="1" i="1" dirty="0"/>
              <a:t>О</a:t>
            </a:r>
            <a:r>
              <a:rPr lang="ru-RU" sz="3800" b="1" i="1" dirty="0" smtClean="0"/>
              <a:t>ценка рассматривается как сопоставление полученного результата с поставленной целью по заранее установленным критериям. </a:t>
            </a:r>
            <a:br>
              <a:rPr lang="ru-RU" sz="3800" b="1" i="1" dirty="0" smtClean="0"/>
            </a:br>
            <a:r>
              <a:rPr lang="ru-RU" sz="3600" dirty="0" smtClean="0"/>
              <a:t>Основными методами оценки эффективности реализации проекта являются: </a:t>
            </a:r>
            <a:br>
              <a:rPr lang="ru-RU" sz="3600" dirty="0" smtClean="0"/>
            </a:br>
            <a:r>
              <a:rPr lang="ru-RU" sz="3600" dirty="0" smtClean="0"/>
              <a:t>— </a:t>
            </a:r>
            <a:r>
              <a:rPr lang="ru-RU" sz="3600" b="1" i="1" dirty="0" smtClean="0"/>
              <a:t>самооценка.</a:t>
            </a:r>
            <a:r>
              <a:rPr lang="ru-RU" sz="3600" dirty="0" smtClean="0"/>
              <a:t> В случае коллективного проекта — коллективная самооценка, получаемая в результате обсуждений, дискуссий; </a:t>
            </a:r>
            <a:br>
              <a:rPr lang="ru-RU" sz="3600" dirty="0" smtClean="0"/>
            </a:br>
            <a:r>
              <a:rPr lang="ru-RU" sz="3600" dirty="0" smtClean="0"/>
              <a:t>— </a:t>
            </a:r>
            <a:r>
              <a:rPr lang="ru-RU" sz="3600" b="1" i="1" dirty="0" smtClean="0"/>
              <a:t>экспертиза</a:t>
            </a:r>
            <a:r>
              <a:rPr lang="ru-RU" sz="3600" dirty="0" smtClean="0"/>
              <a:t> с привлечением независимых экспертов — специалистов со стороны, в том числе научных работников, представителей сторонних организаций и т.д.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529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" y="365125"/>
            <a:ext cx="11704320" cy="5944235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Итоговые документы </a:t>
            </a:r>
            <a:r>
              <a:rPr lang="ru-RU" sz="3800" dirty="0" smtClean="0"/>
              <a:t>— отчеты и т.п. по реализации проекта в практике образования во многих случаях могут и не требоваться. Тем не менее даже в этих случаях лучше оформить отчет, пусть даже «для себя». </a:t>
            </a:r>
            <a:br>
              <a:rPr lang="ru-RU" sz="3800" dirty="0" smtClean="0"/>
            </a:br>
            <a:r>
              <a:rPr lang="ru-RU" sz="3800" b="1" dirty="0" smtClean="0"/>
              <a:t>Письменный документ </a:t>
            </a:r>
            <a:r>
              <a:rPr lang="ru-RU" sz="3800" dirty="0" smtClean="0"/>
              <a:t>позволяет систематизировать и мысли участников, и сами результаты. А если проект того заслуживает, то результаты его реализации целесообразно и опубликовать — в виде тезисов докладов, статей или отдельных брошюр и т.п. — чтобы накопленный опыт могли в дальнейшем использовать и другие.</a:t>
            </a:r>
            <a:br>
              <a:rPr lang="ru-RU" sz="3800" dirty="0" smtClean="0"/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8228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963400" cy="5967095"/>
          </a:xfrm>
        </p:spPr>
        <p:txBody>
          <a:bodyPr>
            <a:noAutofit/>
          </a:bodyPr>
          <a:lstStyle/>
          <a:p>
            <a:r>
              <a:rPr lang="ru-RU" sz="3400" b="1" dirty="0" smtClean="0"/>
              <a:t>Рефлексия.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Термин «</a:t>
            </a:r>
            <a:r>
              <a:rPr lang="ru-RU" sz="3400" i="1" dirty="0" smtClean="0"/>
              <a:t>рефлексия</a:t>
            </a:r>
            <a:r>
              <a:rPr lang="ru-RU" sz="3400" dirty="0" smtClean="0"/>
              <a:t>» в отечественной литературе впервые начал использоваться в 30—40-х гг. прошлого века. Анализируя различия в подходах к проблеме, следует отметить наличие двух традиций в трактовке рефлексивных процессов: </a:t>
            </a:r>
            <a:br>
              <a:rPr lang="ru-RU" sz="3400" dirty="0" smtClean="0"/>
            </a:br>
            <a:r>
              <a:rPr lang="ru-RU" sz="3400" dirty="0" smtClean="0"/>
              <a:t>— рефлексивный анализ собственного сознания и деятельности; </a:t>
            </a:r>
            <a:br>
              <a:rPr lang="ru-RU" sz="3400" dirty="0" smtClean="0"/>
            </a:br>
            <a:r>
              <a:rPr lang="ru-RU" sz="3400" dirty="0" smtClean="0"/>
              <a:t>— рефлексия как понимание смысла межличностного общения.</a:t>
            </a:r>
            <a:br>
              <a:rPr lang="ru-RU" sz="3400" dirty="0" smtClean="0"/>
            </a:br>
            <a:r>
              <a:rPr lang="ru-RU" sz="3400" dirty="0" smtClean="0"/>
              <a:t>    В связи с этим выделяются следующие рефлексивные процессы: </a:t>
            </a:r>
            <a:r>
              <a:rPr lang="ru-RU" sz="3400" b="1" i="1" dirty="0" err="1" smtClean="0"/>
              <a:t>самопонимание</a:t>
            </a:r>
            <a:r>
              <a:rPr lang="ru-RU" sz="3400" b="1" i="1" dirty="0" smtClean="0"/>
              <a:t> и понимание другого, самооценка и оценка другого, </a:t>
            </a:r>
            <a:r>
              <a:rPr lang="ru-RU" sz="3400" b="1" i="1" dirty="0" err="1" smtClean="0"/>
              <a:t>самоинтерпретация</a:t>
            </a:r>
            <a:r>
              <a:rPr lang="ru-RU" sz="3400" b="1" i="1" dirty="0" smtClean="0"/>
              <a:t> и интерпретация </a:t>
            </a:r>
            <a:r>
              <a:rPr lang="ru-RU" sz="3400" dirty="0" smtClean="0"/>
              <a:t>другого.</a:t>
            </a:r>
            <a:br>
              <a:rPr lang="ru-RU" sz="3400" dirty="0" smtClean="0"/>
            </a:b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0870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590020" cy="6195695"/>
          </a:xfrm>
        </p:spPr>
        <p:txBody>
          <a:bodyPr>
            <a:noAutofit/>
          </a:bodyPr>
          <a:lstStyle/>
          <a:p>
            <a:r>
              <a:rPr lang="ru-RU" sz="3400" dirty="0" smtClean="0"/>
              <a:t> </a:t>
            </a:r>
            <a:r>
              <a:rPr lang="ru-RU" sz="3000" b="1" dirty="0" smtClean="0"/>
              <a:t>Рефлексия</a:t>
            </a:r>
            <a:r>
              <a:rPr lang="ru-RU" sz="3000" dirty="0" smtClean="0"/>
              <a:t> (</a:t>
            </a:r>
            <a:r>
              <a:rPr lang="ru-RU" sz="3000" b="1" i="1" dirty="0" smtClean="0"/>
              <a:t>от лат. </a:t>
            </a:r>
            <a:r>
              <a:rPr lang="ru-RU" sz="3000" b="1" i="1" dirty="0" err="1" smtClean="0"/>
              <a:t>reflexio</a:t>
            </a:r>
            <a:r>
              <a:rPr lang="ru-RU" sz="3000" b="1" i="1" dirty="0" smtClean="0"/>
              <a:t> — обращение назад</a:t>
            </a:r>
            <a:r>
              <a:rPr lang="ru-RU" sz="3000" dirty="0" smtClean="0"/>
              <a:t>) — процесс самопознания субъектом внутренних психических актов и состояний. </a:t>
            </a:r>
            <a:br>
              <a:rPr lang="ru-RU" sz="3000" dirty="0" smtClean="0"/>
            </a:br>
            <a:r>
              <a:rPr lang="ru-RU" sz="3000" dirty="0" smtClean="0"/>
              <a:t>    Рефлексия имеет большое значение для развития как отдельной личности, так и коллективов, социальных общностей:</a:t>
            </a:r>
            <a:br>
              <a:rPr lang="ru-RU" sz="3000" dirty="0" smtClean="0"/>
            </a:br>
            <a:r>
              <a:rPr lang="ru-RU" sz="3000" dirty="0" smtClean="0"/>
              <a:t> — </a:t>
            </a:r>
            <a:r>
              <a:rPr lang="ru-RU" sz="3000" i="1" dirty="0" smtClean="0"/>
              <a:t>во-первых,</a:t>
            </a:r>
            <a:r>
              <a:rPr lang="ru-RU" sz="3000" dirty="0" smtClean="0"/>
              <a:t> рефлексия приводит к целостному представлению, знанию о целях, содержании, формах, способах и средствах своей деятельности; </a:t>
            </a:r>
            <a:br>
              <a:rPr lang="ru-RU" sz="3000" dirty="0" smtClean="0"/>
            </a:br>
            <a:r>
              <a:rPr lang="ru-RU" sz="3000" dirty="0" smtClean="0"/>
              <a:t>— </a:t>
            </a:r>
            <a:r>
              <a:rPr lang="ru-RU" sz="3000" i="1" dirty="0" smtClean="0"/>
              <a:t>во-вторых</a:t>
            </a:r>
            <a:r>
              <a:rPr lang="ru-RU" sz="3000" dirty="0" smtClean="0"/>
              <a:t>, позволяет критически отнестись к себе и своей деятельности в прошлом, настоящем и будущем; </a:t>
            </a:r>
            <a:br>
              <a:rPr lang="ru-RU" sz="3000" dirty="0" smtClean="0"/>
            </a:br>
            <a:r>
              <a:rPr lang="ru-RU" sz="3000" dirty="0" smtClean="0"/>
              <a:t>— </a:t>
            </a:r>
            <a:r>
              <a:rPr lang="ru-RU" sz="3000" i="1" dirty="0" smtClean="0"/>
              <a:t>в третьих</a:t>
            </a:r>
            <a:r>
              <a:rPr lang="ru-RU" sz="3000" dirty="0" smtClean="0"/>
              <a:t>, делает человека, социальную систему субъектом своей активности.</a:t>
            </a:r>
            <a:br>
              <a:rPr lang="ru-RU" sz="3000" dirty="0" smtClean="0"/>
            </a:br>
            <a:r>
              <a:rPr lang="ru-RU" sz="3000" dirty="0" smtClean="0"/>
              <a:t>     Для методологии практической педагогической деятельности в первую очередь важны рефлексивные процессы первого рода, </a:t>
            </a:r>
            <a:r>
              <a:rPr lang="ru-RU" sz="3000" b="1" i="1" dirty="0" err="1" smtClean="0"/>
              <a:t>авторефлексия</a:t>
            </a:r>
            <a:r>
              <a:rPr lang="ru-RU" sz="3000" b="1" i="1" dirty="0" smtClean="0"/>
              <a:t>.</a:t>
            </a:r>
            <a:endParaRPr lang="ru-RU" sz="3000" b="1" i="1" dirty="0"/>
          </a:p>
        </p:txBody>
      </p:sp>
    </p:spTree>
    <p:extLst>
      <p:ext uri="{BB962C8B-B14F-4D97-AF65-F5344CB8AC3E}">
        <p14:creationId xmlns:p14="http://schemas.microsoft.com/office/powerpoint/2010/main" val="16584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727180" cy="6241415"/>
          </a:xfrm>
        </p:spPr>
        <p:txBody>
          <a:bodyPr>
            <a:noAutofit/>
          </a:bodyPr>
          <a:lstStyle/>
          <a:p>
            <a:r>
              <a:rPr lang="ru-RU" sz="2800" b="1" dirty="0"/>
              <a:t>Т</a:t>
            </a:r>
            <a:r>
              <a:rPr lang="ru-RU" sz="2800" b="1" dirty="0" smtClean="0"/>
              <a:t>ри типа стратегии (по М.М. Поташнику). </a:t>
            </a:r>
            <a:br>
              <a:rPr lang="ru-RU" sz="2800" b="1" dirty="0" smtClean="0"/>
            </a:br>
            <a:r>
              <a:rPr lang="ru-RU" sz="2800" b="1" i="1" dirty="0" smtClean="0"/>
              <a:t>1. Стратегия локальных изменений</a:t>
            </a:r>
            <a:r>
              <a:rPr lang="ru-RU" sz="2800" dirty="0" smtClean="0"/>
              <a:t>. В данном случае подразумевается лишь ввести отдельные инновации, повысить эффективность отдельных участков деятельности учебного заведения. Например: применение деловых игр в преподавании какого-либо предмета. </a:t>
            </a:r>
            <a:br>
              <a:rPr lang="ru-RU" sz="2800" dirty="0" smtClean="0"/>
            </a:br>
            <a:r>
              <a:rPr lang="ru-RU" sz="2800" b="1" i="1" dirty="0" smtClean="0"/>
              <a:t>2. Стратегия модульных изменений. </a:t>
            </a:r>
            <a:r>
              <a:rPr lang="ru-RU" sz="2800" dirty="0" smtClean="0"/>
              <a:t>Предполагает Разработку и внедрение определенных комплексов нововведений, возможно, не связанных или мало связанных между собой. Например, введение нового предмета или новой специальности, повышение качества преподавания отдельных предметов, комплексное методическое обеспечение отдельных предметов и т.д. </a:t>
            </a:r>
            <a:br>
              <a:rPr lang="ru-RU" sz="2800" dirty="0" smtClean="0"/>
            </a:br>
            <a:r>
              <a:rPr lang="ru-RU" sz="2800" b="1" i="1" dirty="0" smtClean="0"/>
              <a:t>3. Стратегия системных изменений </a:t>
            </a:r>
            <a:r>
              <a:rPr lang="ru-RU" sz="2800" dirty="0" smtClean="0"/>
              <a:t>— полная реконструкция образовательного учреждения, требующая пересмотра всей его деятельности и требующая взаимосвязи всех участников проекта. Например, преобразование школы в гимназию, профессионального училища в технический лицей, техникума в колледж и т.д. 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7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620" y="365125"/>
            <a:ext cx="10965180" cy="587565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Проекты и научные исследования</a:t>
            </a:r>
            <a:br>
              <a:rPr lang="ru-RU" sz="3600" b="1" dirty="0" smtClean="0"/>
            </a:br>
            <a:r>
              <a:rPr lang="ru-RU" sz="3600" dirty="0" smtClean="0"/>
              <a:t>    Образовательные проекты и научные исследования стали тесно взаимосвязаны. Эта взаимосвязь имеет вполне объективную причину. Заключается она в общемировой тенденции сближения науки и практики. Ведь сейчас действительно во всем мире наука и практика стремительно движутся навстречу друг другу.</a:t>
            </a:r>
            <a:br>
              <a:rPr lang="ru-RU" sz="3600" dirty="0" smtClean="0"/>
            </a:br>
            <a:r>
              <a:rPr lang="ru-RU" sz="3600" b="1" i="1" dirty="0" smtClean="0"/>
              <a:t>Образовательный проект</a:t>
            </a:r>
            <a:r>
              <a:rPr lang="ru-RU" sz="3600" dirty="0" smtClean="0"/>
              <a:t>, понятно, строится в логике образовательного проекта, </a:t>
            </a:r>
            <a:r>
              <a:rPr lang="ru-RU" sz="3600" b="1" i="1" dirty="0" smtClean="0"/>
              <a:t>научное исследование </a:t>
            </a:r>
            <a:r>
              <a:rPr lang="ru-RU" sz="3600" dirty="0" smtClean="0"/>
              <a:t>строится в логике научно-исследовательского проекта.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226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99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Технологическая фаза педагогического (образовательного) проекта</vt:lpstr>
      <vt:lpstr>Технология — это система условий, форм, методов и средств решения поставленной задачи. Рефлексивная фаза проекта     Технологическая фаза педагогического (образовательного) проекта завершилась реализацией спроектированной системы в практике. Теперь педагог-практик (или коллектив) должен отрефлексировать — «обратиться назад»: осмыслить, сравнить, оценить исходные и конечные состояния:  — объекта своей продуктивной деятельности — итоговая оценка (самооценка) реализации проекта;  — субъекта деятельности, т.е. самого себя — рефлексия. </vt:lpstr>
      <vt:lpstr>Итоговая оценка.  Оценка рассматривается как сопоставление полученного результата с поставленной целью по заранее установленным критериям.  Основными методами оценки эффективности реализации проекта являются:  — самооценка. В случае коллективного проекта — коллективная самооценка, получаемая в результате обсуждений, дискуссий;  — экспертиза с привлечением независимых экспертов — специалистов со стороны, в том числе научных работников, представителей сторонних организаций и т.д. </vt:lpstr>
      <vt:lpstr>Итоговые документы — отчеты и т.п. по реализации проекта в практике образования во многих случаях могут и не требоваться. Тем не менее даже в этих случаях лучше оформить отчет, пусть даже «для себя».  Письменный документ позволяет систематизировать и мысли участников, и сами результаты. А если проект того заслуживает, то результаты его реализации целесообразно и опубликовать — в виде тезисов докладов, статей или отдельных брошюр и т.п. — чтобы накопленный опыт могли в дальнейшем использовать и другие. </vt:lpstr>
      <vt:lpstr>Рефлексия. Термин «рефлексия» в отечественной литературе впервые начал использоваться в 30—40-х гг. прошлого века. Анализируя различия в подходах к проблеме, следует отметить наличие двух традиций в трактовке рефлексивных процессов:  — рефлексивный анализ собственного сознания и деятельности;  — рефлексия как понимание смысла межличностного общения.     В связи с этим выделяются следующие рефлексивные процессы: самопонимание и понимание другого, самооценка и оценка другого, самоинтерпретация и интерпретация другого. </vt:lpstr>
      <vt:lpstr> Рефлексия (от лат. reflexio — обращение назад) — процесс самопознания субъектом внутренних психических актов и состояний.      Рефлексия имеет большое значение для развития как отдельной личности, так и коллективов, социальных общностей:  — во-первых, рефлексия приводит к целостному представлению, знанию о целях, содержании, формах, способах и средствах своей деятельности;  — во-вторых, позволяет критически отнестись к себе и своей деятельности в прошлом, настоящем и будущем;  — в третьих, делает человека, социальную систему субъектом своей активности.      Для методологии практической педагогической деятельности в первую очередь важны рефлексивные процессы первого рода, авторефлексия.</vt:lpstr>
      <vt:lpstr>Три типа стратегии (по М.М. Поташнику).  1. Стратегия локальных изменений. В данном случае подразумевается лишь ввести отдельные инновации, повысить эффективность отдельных участков деятельности учебного заведения. Например: применение деловых игр в преподавании какого-либо предмета.  2. Стратегия модульных изменений. Предполагает Разработку и внедрение определенных комплексов нововведений, возможно, не связанных или мало связанных между собой. Например, введение нового предмета или новой специальности, повышение качества преподавания отдельных предметов, комплексное методическое обеспечение отдельных предметов и т.д.  3. Стратегия системных изменений — полная реконструкция образовательного учреждения, требующая пересмотра всей его деятельности и требующая взаимосвязи всех участников проекта. Например, преобразование школы в гимназию, профессионального училища в технический лицей, техникума в колледж и т.д.  </vt:lpstr>
      <vt:lpstr>Проекты и научные исследования     Образовательные проекты и научные исследования стали тесно взаимосвязаны. Эта взаимосвязь имеет вполне объективную причину. Заключается она в общемировой тенденции сближения науки и практики. Ведь сейчас действительно во всем мире наука и практика стремительно движутся навстречу друг другу. Образовательный проект, понятно, строится в логике образовательного проекта, научное исследование строится в логике научно-исследовательского проекта.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фаза педагогического (образовательного) проекта</dc:title>
  <dc:creator>Мамбетова Айнура</dc:creator>
  <cp:lastModifiedBy>Мамбетова Айнура</cp:lastModifiedBy>
  <cp:revision>3</cp:revision>
  <dcterms:created xsi:type="dcterms:W3CDTF">2023-06-11T11:29:29Z</dcterms:created>
  <dcterms:modified xsi:type="dcterms:W3CDTF">2023-06-11T11:44:10Z</dcterms:modified>
</cp:coreProperties>
</file>