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46" d="100"/>
          <a:sy n="46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0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62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94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41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2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5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9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07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59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24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A2D8-AE91-47C7-9ED8-4622BA804A80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CC80-6951-40EB-9985-0A3EFF617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69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Методология научно-педагогического исследования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6492875"/>
          </a:xfrm>
        </p:spPr>
        <p:txBody>
          <a:bodyPr>
            <a:noAutofit/>
          </a:bodyPr>
          <a:lstStyle/>
          <a:p>
            <a:r>
              <a:rPr lang="ru-RU" sz="3800" b="1" dirty="0" smtClean="0"/>
              <a:t>Методы научного исследования</a:t>
            </a:r>
            <a:br>
              <a:rPr lang="ru-RU" sz="3800" b="1" dirty="0" smtClean="0"/>
            </a:br>
            <a:r>
              <a:rPr lang="ru-RU" sz="3800" dirty="0" smtClean="0"/>
              <a:t>   Методы исследования разделяются на </a:t>
            </a:r>
            <a:r>
              <a:rPr lang="ru-RU" sz="3800" b="1" i="1" dirty="0" smtClean="0"/>
              <a:t>эмпирические</a:t>
            </a:r>
            <a:r>
              <a:rPr lang="ru-RU" sz="3800" dirty="0" smtClean="0"/>
              <a:t> (эмпирический дословно — воспринимаемый посредством органов чувств) и </a:t>
            </a:r>
            <a:r>
              <a:rPr lang="ru-RU" sz="3800" b="1" i="1" dirty="0" smtClean="0"/>
              <a:t>теоретические.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     </a:t>
            </a:r>
            <a:r>
              <a:rPr lang="ru-RU" sz="3800" b="1" dirty="0" smtClean="0"/>
              <a:t>Теоретические методы: </a:t>
            </a:r>
            <a:br>
              <a:rPr lang="ru-RU" sz="3800" b="1" dirty="0" smtClean="0"/>
            </a:br>
            <a:r>
              <a:rPr lang="ru-RU" sz="3800" dirty="0" smtClean="0"/>
              <a:t>— </a:t>
            </a:r>
            <a:r>
              <a:rPr lang="ru-RU" sz="3800" b="1" i="1" dirty="0" smtClean="0"/>
              <a:t>методы — последовательные действия — </a:t>
            </a:r>
            <a:r>
              <a:rPr lang="ru-RU" sz="3800" dirty="0" smtClean="0"/>
              <a:t>выявление и разрешение противоречий, постановка проблемы, построение гипотезы и т.д.; </a:t>
            </a:r>
            <a:br>
              <a:rPr lang="ru-RU" sz="3800" dirty="0" smtClean="0"/>
            </a:br>
            <a:r>
              <a:rPr lang="ru-RU" sz="3800" dirty="0" smtClean="0"/>
              <a:t>— </a:t>
            </a:r>
            <a:r>
              <a:rPr lang="ru-RU" sz="3800" b="1" i="1" dirty="0" smtClean="0"/>
              <a:t>методы-операции </a:t>
            </a:r>
            <a:r>
              <a:rPr lang="ru-RU" sz="3800" dirty="0" smtClean="0"/>
              <a:t>— анализ, синтез, сравнение, абстрагирование и конкретизация и т.д. </a:t>
            </a:r>
            <a:br>
              <a:rPr lang="ru-RU" sz="3800" dirty="0" smtClean="0"/>
            </a:b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6484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6975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Теоретические методы-операции </a:t>
            </a:r>
            <a:r>
              <a:rPr lang="ru-RU" dirty="0" smtClean="0"/>
              <a:t>определяются (рассматриваются) по основным мыслительным операциям, которыми являются: </a:t>
            </a:r>
            <a:r>
              <a:rPr lang="ru-RU" b="1" i="1" dirty="0" smtClean="0"/>
              <a:t>анализ и синтез, сравнение, абстрагирование и конкретизация, обобщение, формализация, аналогия.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7526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760" y="548005"/>
            <a:ext cx="10515600" cy="548703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Анализ</a:t>
            </a:r>
            <a:r>
              <a:rPr lang="ru-RU" dirty="0" smtClean="0"/>
              <a:t> — это разложение исследуемого целого на части, выделение отдельных признаков и качеств явления, процесса или отношений явлений, процессов. </a:t>
            </a:r>
            <a:br>
              <a:rPr lang="ru-RU" dirty="0" smtClean="0"/>
            </a:br>
            <a:r>
              <a:rPr lang="ru-RU" b="1" dirty="0" smtClean="0"/>
              <a:t>Синтез</a:t>
            </a:r>
            <a:r>
              <a:rPr lang="ru-RU" dirty="0" smtClean="0"/>
              <a:t> — соединение различных элементов, сторон предмета в единое целое (систему). </a:t>
            </a:r>
            <a:r>
              <a:rPr lang="ru-RU" b="1" dirty="0" smtClean="0"/>
              <a:t>Сравнение </a:t>
            </a:r>
            <a:r>
              <a:rPr lang="ru-RU" dirty="0" smtClean="0"/>
              <a:t>— это познавательная операция, лежащая в основе суждений о сходстве или различии объектов.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7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6565"/>
            <a:ext cx="11193780" cy="6767195"/>
          </a:xfrm>
        </p:spPr>
        <p:txBody>
          <a:bodyPr>
            <a:noAutofit/>
          </a:bodyPr>
          <a:lstStyle/>
          <a:p>
            <a:r>
              <a:rPr lang="ru-RU" sz="3800" b="1" dirty="0" smtClean="0"/>
              <a:t>Абстрагирование</a:t>
            </a:r>
            <a:r>
              <a:rPr lang="ru-RU" sz="3800" dirty="0" smtClean="0"/>
              <a:t> — одна из основных мыслительных операций, позволяющая мысленно вычленить и превратить в самостоятельный объект рассмотрения отдельные стороны, свойства или состояния объекта в чистом виде.</a:t>
            </a:r>
            <a:br>
              <a:rPr lang="ru-RU" sz="3800" dirty="0" smtClean="0"/>
            </a:br>
            <a:r>
              <a:rPr lang="ru-RU" sz="3800" b="1" dirty="0" smtClean="0"/>
              <a:t>Конкретизация</a:t>
            </a:r>
            <a:r>
              <a:rPr lang="ru-RU" sz="3800" dirty="0" smtClean="0"/>
              <a:t> — процесс, противоположный абстрагированию, т.е. нахождение целостного, </a:t>
            </a:r>
            <a:r>
              <a:rPr lang="ru-RU" sz="3800" dirty="0" err="1" smtClean="0"/>
              <a:t>взаимосвязаного</a:t>
            </a:r>
            <a:r>
              <a:rPr lang="ru-RU" sz="3800" dirty="0" smtClean="0"/>
              <a:t>, многостороннего и сложного.</a:t>
            </a:r>
            <a:br>
              <a:rPr lang="ru-RU" sz="3800" dirty="0" smtClean="0"/>
            </a:br>
            <a:r>
              <a:rPr lang="ru-RU" sz="3800" b="1" dirty="0" smtClean="0"/>
              <a:t>Обобщение </a:t>
            </a:r>
            <a:r>
              <a:rPr lang="ru-RU" sz="3800" dirty="0" smtClean="0"/>
              <a:t>— одна из основных познавательных мыслительных операций, состоящая в выделении и фиксации относительно устойчивых, инвариантных свойств объектов и их отношений.  </a:t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6570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80" y="365125"/>
            <a:ext cx="11452860" cy="6492875"/>
          </a:xfrm>
        </p:spPr>
        <p:txBody>
          <a:bodyPr>
            <a:normAutofit fontScale="90000"/>
          </a:bodyPr>
          <a:lstStyle/>
          <a:p>
            <a:r>
              <a:rPr lang="ru-RU" sz="4200" b="1" dirty="0" smtClean="0"/>
              <a:t>Формализация </a:t>
            </a:r>
            <a:r>
              <a:rPr lang="ru-RU" sz="4200" dirty="0" smtClean="0"/>
              <a:t>— отображение результатов мышления в точных понятиях и сущностях и является как бы мыслительной операцией «второго порядка». Формализация противопоставляется интуитивному мышлению.</a:t>
            </a:r>
            <a:br>
              <a:rPr lang="ru-RU" sz="4200" dirty="0" smtClean="0"/>
            </a:br>
            <a:r>
              <a:rPr lang="ru-RU" sz="4200" b="1" dirty="0" smtClean="0"/>
              <a:t>Аналогия</a:t>
            </a:r>
            <a:r>
              <a:rPr lang="ru-RU" sz="4200" dirty="0" smtClean="0"/>
              <a:t> — мыслительная операция, когда знание, полученное из рассмотрения какого-либо одного объекта (модели) переносится на другой, менее изученный или менее доступный для изучения, менее наглядный объект, именуемый прототипом, оригиналом.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6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0160"/>
            <a:ext cx="10515600" cy="44577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Эмпирические методы: </a:t>
            </a:r>
            <a:br>
              <a:rPr lang="ru-RU" b="1" dirty="0" smtClean="0"/>
            </a:br>
            <a:r>
              <a:rPr lang="ru-RU" b="1" dirty="0" smtClean="0"/>
              <a:t>— методы-операции </a:t>
            </a:r>
            <a:r>
              <a:rPr lang="ru-RU" dirty="0" smtClean="0"/>
              <a:t>— наблюдение, опрос, тестирование и т.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— </a:t>
            </a:r>
            <a:r>
              <a:rPr lang="ru-RU" b="1" dirty="0" smtClean="0"/>
              <a:t>методы — познавательные действия </a:t>
            </a:r>
            <a:r>
              <a:rPr lang="ru-RU" dirty="0" smtClean="0"/>
              <a:t>— обследование, мониторинг, эксперимент и т.д.;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7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853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Наблюдение. </a:t>
            </a:r>
            <a:r>
              <a:rPr lang="ru-RU" dirty="0" smtClean="0"/>
              <a:t>Наблюдение — наиболее информативный метод исследования.</a:t>
            </a:r>
            <a:br>
              <a:rPr lang="ru-RU" dirty="0" smtClean="0"/>
            </a:br>
            <a:r>
              <a:rPr lang="ru-RU" b="1" dirty="0" smtClean="0"/>
              <a:t>Устный опрос (беседа, интервью). </a:t>
            </a:r>
            <a:r>
              <a:rPr lang="ru-RU" dirty="0" smtClean="0"/>
              <a:t>Суть метода понятна из его названия.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/>
              <a:t>Письменный опрос </a:t>
            </a:r>
            <a:r>
              <a:rPr lang="ru-RU" dirty="0" smtClean="0"/>
              <a:t>— анкетирование.</a:t>
            </a:r>
            <a:br>
              <a:rPr lang="ru-RU" dirty="0" smtClean="0"/>
            </a:br>
            <a:r>
              <a:rPr lang="ru-RU" b="1" dirty="0" smtClean="0"/>
              <a:t>Тестирование</a:t>
            </a:r>
            <a:r>
              <a:rPr lang="ru-RU" dirty="0" smtClean="0"/>
              <a:t> — эмпирический метод, диагностическая процедура, заключающаяся в применении тестов (от английского </a:t>
            </a:r>
            <a:r>
              <a:rPr lang="ru-RU" dirty="0" err="1" smtClean="0"/>
              <a:t>test</a:t>
            </a:r>
            <a:r>
              <a:rPr lang="ru-RU" dirty="0" smtClean="0"/>
              <a:t> — задача, проба).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7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772900" cy="61499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200" b="1" dirty="0" smtClean="0"/>
              <a:t>Обследование.</a:t>
            </a:r>
            <a:r>
              <a:rPr lang="ru-RU" sz="4200" dirty="0" smtClean="0"/>
              <a:t> Обследование — это изучение исследуемого объекта с той или иной мерой глубины и детализации в зависимости от поставленных исследователем задач.</a:t>
            </a:r>
            <a:br>
              <a:rPr lang="ru-RU" sz="4200" dirty="0" smtClean="0"/>
            </a:br>
            <a:r>
              <a:rPr lang="ru-RU" sz="4200" b="1" dirty="0" smtClean="0"/>
              <a:t>Мониторинг. </a:t>
            </a:r>
            <a:r>
              <a:rPr lang="ru-RU" sz="4200" dirty="0" smtClean="0"/>
              <a:t>Это постоянный надзор, регулярное отслеживание состояния объекта, значений отдельных его параметров с целью изучения динамики происходящих процессов, прогнозирования тех или иных событий, а также предотвращения нежелательных явлений. </a:t>
            </a:r>
            <a:br>
              <a:rPr lang="ru-RU" sz="4200" dirty="0" smtClean="0"/>
            </a:br>
            <a:r>
              <a:rPr lang="ru-RU" sz="4200" dirty="0" smtClean="0"/>
              <a:t>Мониторинг можно подразделить на </a:t>
            </a:r>
            <a:r>
              <a:rPr lang="ru-RU" sz="4200" b="1" i="1" dirty="0" smtClean="0"/>
              <a:t>внешний и внутренний. </a:t>
            </a:r>
            <a:endParaRPr lang="ru-RU" sz="4200" b="1" i="1" dirty="0"/>
          </a:p>
        </p:txBody>
      </p:sp>
    </p:spTree>
    <p:extLst>
      <p:ext uri="{BB962C8B-B14F-4D97-AF65-F5344CB8AC3E}">
        <p14:creationId xmlns:p14="http://schemas.microsoft.com/office/powerpoint/2010/main" val="42899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262360" cy="6127115"/>
          </a:xfrm>
        </p:spPr>
        <p:txBody>
          <a:bodyPr>
            <a:normAutofit/>
          </a:bodyPr>
          <a:lstStyle/>
          <a:p>
            <a:r>
              <a:rPr lang="ru-RU" b="1" dirty="0" smtClean="0"/>
              <a:t>Эксперимент</a:t>
            </a:r>
            <a:r>
              <a:rPr lang="ru-RU" dirty="0" smtClean="0"/>
              <a:t> — общий эмпирический метод исследования (метод-действие), суть которого заключается в том, что явления и процессы изучаются в строго контролируемых и управляемых условиях.</a:t>
            </a:r>
            <a:br>
              <a:rPr lang="ru-RU" dirty="0" smtClean="0"/>
            </a:br>
            <a:r>
              <a:rPr lang="ru-RU" b="1" i="1" dirty="0" smtClean="0"/>
              <a:t>Виды: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-констатирующий;</a:t>
            </a:r>
            <a:br>
              <a:rPr lang="ru-RU" dirty="0" smtClean="0"/>
            </a:br>
            <a:r>
              <a:rPr lang="ru-RU" dirty="0" smtClean="0"/>
              <a:t>-обучающий;</a:t>
            </a:r>
            <a:br>
              <a:rPr lang="ru-RU" dirty="0" smtClean="0"/>
            </a:br>
            <a:r>
              <a:rPr lang="ru-RU" dirty="0" smtClean="0"/>
              <a:t>-контролирующий;</a:t>
            </a:r>
            <a:br>
              <a:rPr lang="ru-RU" dirty="0" smtClean="0"/>
            </a:br>
            <a:r>
              <a:rPr lang="ru-RU" dirty="0" smtClean="0"/>
              <a:t>-сравнительный.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79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617220"/>
            <a:ext cx="11521440" cy="562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7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180" y="365125"/>
            <a:ext cx="11590020" cy="5807075"/>
          </a:xfrm>
        </p:spPr>
        <p:txBody>
          <a:bodyPr>
            <a:noAutofit/>
          </a:bodyPr>
          <a:lstStyle/>
          <a:p>
            <a:r>
              <a:rPr lang="ru-RU" sz="3400" b="1" dirty="0" smtClean="0"/>
              <a:t>Особенности индивидуальной научной деятельности </a:t>
            </a:r>
            <a:br>
              <a:rPr lang="ru-RU" sz="3400" b="1" dirty="0" smtClean="0"/>
            </a:br>
            <a:r>
              <a:rPr lang="ru-RU" sz="3400" dirty="0" smtClean="0"/>
              <a:t>1. Научный работник должен четко ограничивать рамки своей деятельности и определить цели своей научной работы. </a:t>
            </a:r>
            <a:br>
              <a:rPr lang="ru-RU" sz="3400" dirty="0" smtClean="0"/>
            </a:br>
            <a:r>
              <a:rPr lang="ru-RU" sz="3400" dirty="0" smtClean="0"/>
              <a:t>2. Научная работа строится «на плечах предшественников». </a:t>
            </a:r>
            <a:br>
              <a:rPr lang="ru-RU" sz="3400" dirty="0" smtClean="0"/>
            </a:br>
            <a:r>
              <a:rPr lang="ru-RU" sz="3400" dirty="0" smtClean="0"/>
              <a:t>3. Научный работник должен освоить научную терминологию и строго выстроить свой понятийный аппарат. </a:t>
            </a:r>
            <a:br>
              <a:rPr lang="ru-RU" sz="3400" dirty="0" smtClean="0"/>
            </a:br>
            <a:r>
              <a:rPr lang="ru-RU" sz="3400" dirty="0" smtClean="0"/>
              <a:t>4. Результат любой научной работы, любого исследования должен быть обязательно оформлен в письменном виде — в виде научного отчета, научного доклада, реферата, статьи, книги и т.д.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2645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0" y="365125"/>
            <a:ext cx="10485120" cy="5738495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Особенности коллективной научной деятельности </a:t>
            </a:r>
            <a:br>
              <a:rPr lang="ru-RU" b="1" dirty="0" smtClean="0"/>
            </a:br>
            <a:r>
              <a:rPr lang="ru-RU" dirty="0" smtClean="0"/>
              <a:t>1. Плюрализм научного мнения. </a:t>
            </a:r>
            <a:br>
              <a:rPr lang="ru-RU" dirty="0" smtClean="0"/>
            </a:br>
            <a:r>
              <a:rPr lang="ru-RU" dirty="0" smtClean="0"/>
              <a:t>2. Коммуникации в науке. </a:t>
            </a:r>
            <a:br>
              <a:rPr lang="ru-RU" dirty="0" smtClean="0"/>
            </a:br>
            <a:r>
              <a:rPr lang="ru-RU" dirty="0" smtClean="0"/>
              <a:t>3. Внедрение результатов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3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180" y="365125"/>
            <a:ext cx="11475720" cy="619569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 Нормы научной этики </a:t>
            </a:r>
            <a:br>
              <a:rPr lang="ru-RU" sz="2800" b="1" dirty="0" smtClean="0"/>
            </a:br>
            <a:r>
              <a:rPr lang="ru-RU" sz="2800" dirty="0" smtClean="0"/>
              <a:t>Этические нормы научного сообщества, в частности, были описаны Р. Мертоном еще в 1942 г. как совокупность четырех основных ценностей: </a:t>
            </a:r>
            <a:br>
              <a:rPr lang="ru-RU" sz="2800" dirty="0" smtClean="0"/>
            </a:br>
            <a:r>
              <a:rPr lang="ru-RU" sz="2800" dirty="0" smtClean="0"/>
              <a:t>— </a:t>
            </a:r>
            <a:r>
              <a:rPr lang="ru-RU" sz="2800" b="1" dirty="0" smtClean="0"/>
              <a:t>универсализм</a:t>
            </a:r>
            <a:r>
              <a:rPr lang="ru-RU" sz="2800" dirty="0" smtClean="0"/>
              <a:t> — истинность научных утверждений должна оцениваться независимо от расы, пола, возраста, авторитета, званий тех, кто их формулирует.</a:t>
            </a:r>
            <a:br>
              <a:rPr lang="ru-RU" sz="2800" dirty="0" smtClean="0"/>
            </a:br>
            <a:r>
              <a:rPr lang="ru-RU" sz="2800" b="1" dirty="0" smtClean="0"/>
              <a:t>— общность </a:t>
            </a:r>
            <a:r>
              <a:rPr lang="ru-RU" sz="2800" dirty="0" smtClean="0"/>
              <a:t>— научное знание должно свободно становиться общим достоянием; </a:t>
            </a:r>
            <a:br>
              <a:rPr lang="ru-RU" sz="2800" dirty="0" smtClean="0"/>
            </a:br>
            <a:r>
              <a:rPr lang="ru-RU" sz="2800" dirty="0" smtClean="0"/>
              <a:t>— </a:t>
            </a:r>
            <a:r>
              <a:rPr lang="ru-RU" sz="2800" b="1" dirty="0" smtClean="0"/>
              <a:t>незаинтересованность, беспристрастность </a:t>
            </a:r>
            <a:r>
              <a:rPr lang="ru-RU" sz="2800" dirty="0" smtClean="0"/>
              <a:t>— ученый должен искать истину бескорыстно. </a:t>
            </a:r>
            <a:br>
              <a:rPr lang="ru-RU" sz="2800" dirty="0" smtClean="0"/>
            </a:br>
            <a:r>
              <a:rPr lang="ru-RU" sz="2800" dirty="0" smtClean="0"/>
              <a:t>— </a:t>
            </a:r>
            <a:r>
              <a:rPr lang="ru-RU" sz="2800" b="1" dirty="0" smtClean="0"/>
              <a:t>рациональный скептицизм </a:t>
            </a:r>
            <a:r>
              <a:rPr lang="ru-RU" sz="2800" dirty="0" smtClean="0"/>
              <a:t>— каждый исследователь несет ответственность за оценку качества того, что сделано его коллегами, он не освобождается от ответственности за использование в своей работе данных, полученных другими исследователями, если он сам не проверил точность этих данных.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516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361420" cy="6241415"/>
          </a:xfrm>
        </p:spPr>
        <p:txBody>
          <a:bodyPr>
            <a:noAutofit/>
          </a:bodyPr>
          <a:lstStyle/>
          <a:p>
            <a:r>
              <a:rPr lang="ru-RU" sz="3400" b="1" dirty="0" smtClean="0"/>
              <a:t>Принципы научного познания </a:t>
            </a:r>
            <a:br>
              <a:rPr lang="ru-RU" sz="3400" b="1" dirty="0" smtClean="0"/>
            </a:br>
            <a:r>
              <a:rPr lang="ru-RU" sz="3400" b="1" dirty="0" smtClean="0"/>
              <a:t>       Принцип детерминизма.</a:t>
            </a:r>
            <a:br>
              <a:rPr lang="ru-RU" sz="3400" b="1" dirty="0" smtClean="0"/>
            </a:br>
            <a:r>
              <a:rPr lang="ru-RU" sz="3400" dirty="0" smtClean="0"/>
              <a:t>    Принцип детерминизма, будучи общенаучным, организует построение знания в конкретных науках</a:t>
            </a:r>
            <a:br>
              <a:rPr lang="ru-RU" sz="3400" dirty="0" smtClean="0"/>
            </a:br>
            <a:r>
              <a:rPr lang="ru-RU" sz="3400" dirty="0" smtClean="0"/>
              <a:t>                         </a:t>
            </a:r>
            <a:r>
              <a:rPr lang="ru-RU" sz="3400" b="1" dirty="0" smtClean="0"/>
              <a:t>Принцип соответствия. </a:t>
            </a:r>
            <a:br>
              <a:rPr lang="ru-RU" sz="3400" b="1" dirty="0" smtClean="0"/>
            </a:br>
            <a:r>
              <a:rPr lang="ru-RU" sz="3400" dirty="0" smtClean="0"/>
              <a:t>    Принцип соответствия означает, в частности, и преемственность научных теорий. </a:t>
            </a:r>
            <a:br>
              <a:rPr lang="ru-RU" sz="3400" dirty="0" smtClean="0"/>
            </a:br>
            <a:r>
              <a:rPr lang="ru-RU" sz="3400" dirty="0" smtClean="0"/>
              <a:t>                                    </a:t>
            </a:r>
            <a:r>
              <a:rPr lang="ru-RU" sz="3400" b="1" dirty="0" smtClean="0"/>
              <a:t>Принцип дополнительности. </a:t>
            </a:r>
            <a:br>
              <a:rPr lang="ru-RU" sz="3400" b="1" dirty="0" smtClean="0"/>
            </a:br>
            <a:r>
              <a:rPr lang="ru-RU" sz="3400" dirty="0" smtClean="0"/>
              <a:t>    Принцип дополнительности возник в результате новых открытий в физике также на рубеже ХIХ и ХХ вв., когда выяснилось, что исследователь, изучая объект, вносит в него, в том числе посредством применяемого прибора, определенные изменения. </a:t>
            </a:r>
            <a:br>
              <a:rPr lang="ru-RU" sz="3400" dirty="0" smtClean="0"/>
            </a:b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42006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9895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Средства и методы научного исследования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Материальные средства познания </a:t>
            </a:r>
            <a:r>
              <a:rPr lang="ru-RU" sz="3200" dirty="0" smtClean="0"/>
              <a:t>— это в первую очередь, приборы для научных исследований. В истории с возникновением материальных средств познания связано формирование эмпирических методов исследования — наблюдения, измерения, эксперимента.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b="1" dirty="0" smtClean="0"/>
              <a:t>Информационные средства</a:t>
            </a:r>
            <a:r>
              <a:rPr lang="ru-RU" sz="3200" dirty="0" smtClean="0"/>
              <a:t>. Массовое внедрение в образование вычислительной техники, информационных технологий, средств телекоммуникаций не только коренным образом преобразует учебный процесс, но и, вслед за этим, делает их средствами педагогического познания.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913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80" y="365125"/>
            <a:ext cx="11384280" cy="62414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b="1" dirty="0" smtClean="0"/>
              <a:t>Математические средства познания</a:t>
            </a:r>
            <a:r>
              <a:rPr lang="ru-RU" sz="3100" dirty="0" smtClean="0"/>
              <a:t>. Развитие математических средств познания оказывает все большее влияние на развитие современной науки, они проникают и в гуманитарные, общественные науки. </a:t>
            </a:r>
            <a:br>
              <a:rPr lang="ru-RU" sz="3100" dirty="0" smtClean="0"/>
            </a:br>
            <a:r>
              <a:rPr lang="ru-RU" sz="3100" b="1" dirty="0" smtClean="0"/>
              <a:t>Логические средства. </a:t>
            </a:r>
            <a:br>
              <a:rPr lang="ru-RU" sz="3100" b="1" dirty="0" smtClean="0"/>
            </a:br>
            <a:r>
              <a:rPr lang="ru-RU" sz="3100" dirty="0" smtClean="0"/>
              <a:t>В любом исследовании ученому приходится решать логические задачи:  </a:t>
            </a:r>
            <a:br>
              <a:rPr lang="ru-RU" sz="3100" dirty="0" smtClean="0"/>
            </a:br>
            <a:r>
              <a:rPr lang="ru-RU" sz="3100" dirty="0" smtClean="0"/>
              <a:t>    — каким логическим требованиям должны удовлетворять рассуждения, позволяющие делать объективно-истинные заключения? </a:t>
            </a:r>
            <a:br>
              <a:rPr lang="ru-RU" sz="3100" dirty="0" smtClean="0"/>
            </a:br>
            <a:r>
              <a:rPr lang="ru-RU" sz="3100" dirty="0" smtClean="0"/>
              <a:t>    — каким логическим требованиям должно удовлетворять описание эмпирически наблюдаемых характеристик? </a:t>
            </a:r>
            <a:br>
              <a:rPr lang="ru-RU" sz="3100" dirty="0" smtClean="0"/>
            </a:br>
            <a:r>
              <a:rPr lang="ru-RU" sz="3100" dirty="0" smtClean="0"/>
              <a:t>    — как логически анализировать исходные системы научных знаний, как согласовывать одни системы знаний с другими системами знаний? </a:t>
            </a:r>
            <a:br>
              <a:rPr lang="ru-RU" sz="3100" dirty="0" smtClean="0"/>
            </a:br>
            <a:r>
              <a:rPr lang="ru-RU" sz="3100" dirty="0" smtClean="0"/>
              <a:t>    — каким образом строить научную теорию, позволяющую давать научные объяснения, предсказания и т.д.? </a:t>
            </a:r>
            <a:br>
              <a:rPr lang="ru-RU" sz="3100" dirty="0" smtClean="0"/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7219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780" y="365125"/>
            <a:ext cx="10965180" cy="56927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Языковые средства</a:t>
            </a:r>
            <a:r>
              <a:rPr lang="ru-RU" dirty="0" smtClean="0"/>
              <a:t>. Важным языковым средством познания являются правила построения определений понятий (дефиниций - краткое высказывание, относящее какой-либо объект к какой-либо категории и описывающее важнейшие отличительные признаки этого объекта ). Во всяком научном исследовании ученому приходится уточнять введенные понятия и знаки, употреблять новые понятия и знаки. Определения всегда связаны с языком как средством познания и выражения знаний.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286</Words>
  <Application>Microsoft Office PowerPoint</Application>
  <PresentationFormat>Широкоэкранный</PresentationFormat>
  <Paragraphs>17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Методология научно-педагогического исследования</vt:lpstr>
      <vt:lpstr>Презентация PowerPoint</vt:lpstr>
      <vt:lpstr>Особенности индивидуальной научной деятельности  1. Научный работник должен четко ограничивать рамки своей деятельности и определить цели своей научной работы.  2. Научная работа строится «на плечах предшественников».  3. Научный работник должен освоить научную терминологию и строго выстроить свой понятийный аппарат.  4. Результат любой научной работы, любого исследования должен быть обязательно оформлен в письменном виде — в виде научного отчета, научного доклада, реферата, статьи, книги и т.д. </vt:lpstr>
      <vt:lpstr>Особенности коллективной научной деятельности  1. Плюрализм научного мнения.  2. Коммуникации в науке.  3. Внедрение результатов исследования</vt:lpstr>
      <vt:lpstr> Нормы научной этики  Этические нормы научного сообщества, в частности, были описаны Р. Мертоном еще в 1942 г. как совокупность четырех основных ценностей:  — универсализм — истинность научных утверждений должна оцениваться независимо от расы, пола, возраста, авторитета, званий тех, кто их формулирует. — общность — научное знание должно свободно становиться общим достоянием;  — незаинтересованность, беспристрастность — ученый должен искать истину бескорыстно.  — рациональный скептицизм — каждый исследователь несет ответственность за оценку качества того, что сделано его коллегами, он не освобождается от ответственности за использование в своей работе данных, полученных другими исследователями, если он сам не проверил точность этих данных. </vt:lpstr>
      <vt:lpstr>Принципы научного познания         Принцип детерминизма.     Принцип детерминизма, будучи общенаучным, организует построение знания в конкретных науках                          Принцип соответствия.      Принцип соответствия означает, в частности, и преемственность научных теорий.                                      Принцип дополнительности.      Принцип дополнительности возник в результате новых открытий в физике также на рубеже ХIХ и ХХ вв., когда выяснилось, что исследователь, изучая объект, вносит в него, в том числе посредством применяемого прибора, определенные изменения.  </vt:lpstr>
      <vt:lpstr>Средства и методы научного исследования  Материальные средства познания — это в первую очередь, приборы для научных исследований. В истории с возникновением материальных средств познания связано формирование эмпирических методов исследования — наблюдения, измерения, эксперимента.   Информационные средства. Массовое внедрение в образование вычислительной техники, информационных технологий, средств телекоммуникаций не только коренным образом преобразует учебный процесс, но и, вслед за этим, делает их средствами педагогического познания.</vt:lpstr>
      <vt:lpstr> Математические средства познания. Развитие математических средств познания оказывает все большее влияние на развитие современной науки, они проникают и в гуманитарные, общественные науки.  Логические средства.  В любом исследовании ученому приходится решать логические задачи:       — каким логическим требованиям должны удовлетворять рассуждения, позволяющие делать объективно-истинные заключения?      — каким логическим требованиям должно удовлетворять описание эмпирически наблюдаемых характеристик?      — как логически анализировать исходные системы научных знаний, как согласовывать одни системы знаний с другими системами знаний?      — каким образом строить научную теорию, позволяющую давать научные объяснения, предсказания и т.д.?  </vt:lpstr>
      <vt:lpstr> Языковые средства. Важным языковым средством познания являются правила построения определений понятий (дефиниций - краткое высказывание, относящее какой-либо объект к какой-либо категории и описывающее важнейшие отличительные признаки этого объекта ). Во всяком научном исследовании ученому приходится уточнять введенные понятия и знаки, употреблять новые понятия и знаки. Определения всегда связаны с языком как средством познания и выражения знаний.</vt:lpstr>
      <vt:lpstr>Методы научного исследования    Методы исследования разделяются на эмпирические (эмпирический дословно — воспринимаемый посредством органов чувств) и теоретические.      Теоретические методы:  — методы — последовательные действия — выявление и разрешение противоречий, постановка проблемы, построение гипотезы и т.д.;  — методы-операции — анализ, синтез, сравнение, абстрагирование и конкретизация и т.д.  </vt:lpstr>
      <vt:lpstr>Теоретические методы-операции определяются (рассматриваются) по основным мыслительным операциям, которыми являются: анализ и синтез, сравнение, абстрагирование и конкретизация, обобщение, формализация, аналогия. </vt:lpstr>
      <vt:lpstr>Анализ — это разложение исследуемого целого на части, выделение отдельных признаков и качеств явления, процесса или отношений явлений, процессов.  Синтез — соединение различных элементов, сторон предмета в единое целое (систему). Сравнение — это познавательная операция, лежащая в основе суждений о сходстве или различии объектов.  </vt:lpstr>
      <vt:lpstr>Абстрагирование — одна из основных мыслительных операций, позволяющая мысленно вычленить и превратить в самостоятельный объект рассмотрения отдельные стороны, свойства или состояния объекта в чистом виде. Конкретизация — процесс, противоположный абстрагированию, т.е. нахождение целостного, взаимосвязаного, многостороннего и сложного. Обобщение — одна из основных познавательных мыслительных операций, состоящая в выделении и фиксации относительно устойчивых, инвариантных свойств объектов и их отношений.    </vt:lpstr>
      <vt:lpstr>Формализация — отображение результатов мышления в точных понятиях и сущностях и является как бы мыслительной операцией «второго порядка». Формализация противопоставляется интуитивному мышлению. Аналогия — мыслительная операция, когда знание, полученное из рассмотрения какого-либо одного объекта (модели) переносится на другой, менее изученный или менее доступный для изучения, менее наглядный объект, именуемый прототипом, оригиналом.  </vt:lpstr>
      <vt:lpstr> Эмпирические методы:  — методы-операции — наблюдение, опрос, тестирование и т. — методы — познавательные действия — обследование, мониторинг, эксперимент и т.д.;  </vt:lpstr>
      <vt:lpstr>Наблюдение. Наблюдение — наиболее информативный метод исследования. Устный опрос (беседа, интервью). Суть метода понятна из его названия.  Письменный опрос — анкетирование. Тестирование — эмпирический метод, диагностическая процедура, заключающаяся в применении тестов (от английского test — задача, проба).  </vt:lpstr>
      <vt:lpstr> Обследование. Обследование — это изучение исследуемого объекта с той или иной мерой глубины и детализации в зависимости от поставленных исследователем задач. Мониторинг. Это постоянный надзор, регулярное отслеживание состояния объекта, значений отдельных его параметров с целью изучения динамики происходящих процессов, прогнозирования тех или иных событий, а также предотвращения нежелательных явлений.  Мониторинг можно подразделить на внешний и внутренний. </vt:lpstr>
      <vt:lpstr>Эксперимент — общий эмпирический метод исследования (метод-действие), суть которого заключается в том, что явления и процессы изучаются в строго контролируемых и управляемых условиях. Виды: -констатирующий; -обучающий; -контролирующий; -сравнительный.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 научно-педагогического исследования</dc:title>
  <dc:creator>Мамбетова Айнура</dc:creator>
  <cp:lastModifiedBy>Мамбетова Айнура</cp:lastModifiedBy>
  <cp:revision>7</cp:revision>
  <dcterms:created xsi:type="dcterms:W3CDTF">2023-06-11T08:51:52Z</dcterms:created>
  <dcterms:modified xsi:type="dcterms:W3CDTF">2023-06-11T11:15:20Z</dcterms:modified>
</cp:coreProperties>
</file>